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08.xml" ContentType="application/vnd.openxmlformats-officedocument.presentationml.slide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8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11"/>
  </p:notesMasterIdLst>
  <p:sldIdLst>
    <p:sldId id="256" r:id="rId2"/>
    <p:sldId id="367" r:id="rId3"/>
    <p:sldId id="259" r:id="rId4"/>
    <p:sldId id="260" r:id="rId5"/>
    <p:sldId id="293" r:id="rId6"/>
    <p:sldId id="374" r:id="rId7"/>
    <p:sldId id="261" r:id="rId8"/>
    <p:sldId id="294" r:id="rId9"/>
    <p:sldId id="264" r:id="rId10"/>
    <p:sldId id="373" r:id="rId11"/>
    <p:sldId id="262" r:id="rId12"/>
    <p:sldId id="263" r:id="rId13"/>
    <p:sldId id="292" r:id="rId14"/>
    <p:sldId id="265" r:id="rId15"/>
    <p:sldId id="296" r:id="rId16"/>
    <p:sldId id="297" r:id="rId17"/>
    <p:sldId id="295" r:id="rId18"/>
    <p:sldId id="266" r:id="rId19"/>
    <p:sldId id="298" r:id="rId20"/>
    <p:sldId id="269" r:id="rId21"/>
    <p:sldId id="270" r:id="rId22"/>
    <p:sldId id="300" r:id="rId23"/>
    <p:sldId id="301" r:id="rId24"/>
    <p:sldId id="271" r:id="rId25"/>
    <p:sldId id="302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303" r:id="rId35"/>
    <p:sldId id="280" r:id="rId36"/>
    <p:sldId id="305" r:id="rId37"/>
    <p:sldId id="281" r:id="rId38"/>
    <p:sldId id="282" r:id="rId39"/>
    <p:sldId id="306" r:id="rId40"/>
    <p:sldId id="307" r:id="rId41"/>
    <p:sldId id="308" r:id="rId42"/>
    <p:sldId id="309" r:id="rId43"/>
    <p:sldId id="311" r:id="rId44"/>
    <p:sldId id="283" r:id="rId45"/>
    <p:sldId id="310" r:id="rId46"/>
    <p:sldId id="284" r:id="rId47"/>
    <p:sldId id="285" r:id="rId48"/>
    <p:sldId id="312" r:id="rId49"/>
    <p:sldId id="287" r:id="rId50"/>
    <p:sldId id="286" r:id="rId51"/>
    <p:sldId id="288" r:id="rId52"/>
    <p:sldId id="289" r:id="rId53"/>
    <p:sldId id="290" r:id="rId54"/>
    <p:sldId id="291" r:id="rId55"/>
    <p:sldId id="370" r:id="rId56"/>
    <p:sldId id="368" r:id="rId57"/>
    <p:sldId id="369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71" r:id="rId105"/>
    <p:sldId id="364" r:id="rId106"/>
    <p:sldId id="365" r:id="rId107"/>
    <p:sldId id="366" r:id="rId108"/>
    <p:sldId id="362" r:id="rId109"/>
    <p:sldId id="372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34" d="100"/>
          <a:sy n="34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printerSettings" Target="printerSettings/printerSettings1.bin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844A4-BE41-AE48-A923-3A38307C422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17239-A3C9-F64F-9C27-72A9DAE83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Way of thinking about creating products and services</a:t>
            </a:r>
          </a:p>
          <a:p>
            <a:r>
              <a:rPr lang="en-US" dirty="0" smtClean="0"/>
              <a:t>Even if you are never going to create a mobile version start designing for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engangement</a:t>
            </a:r>
            <a:endParaRPr lang="en-US" baseline="0" dirty="0" smtClean="0"/>
          </a:p>
          <a:p>
            <a:r>
              <a:rPr lang="en-US" baseline="0" dirty="0" smtClean="0"/>
              <a:t>People on </a:t>
            </a:r>
            <a:r>
              <a:rPr lang="en-US" baseline="0" dirty="0" err="1" smtClean="0"/>
              <a:t>fb</a:t>
            </a:r>
            <a:r>
              <a:rPr lang="en-US" baseline="0" dirty="0" smtClean="0"/>
              <a:t> mobile 50% more active than those on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</a:t>
            </a:r>
          </a:p>
          <a:p>
            <a:r>
              <a:rPr lang="en-US" dirty="0" smtClean="0"/>
              <a:t>You have to know</a:t>
            </a:r>
            <a:r>
              <a:rPr lang="en-US" baseline="0" dirty="0" smtClean="0"/>
              <a:t> what really matters</a:t>
            </a:r>
          </a:p>
          <a:p>
            <a:r>
              <a:rPr lang="en-US" dirty="0" smtClean="0"/>
              <a:t>Learn to make things more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</a:t>
            </a:r>
          </a:p>
          <a:p>
            <a:r>
              <a:rPr lang="en-US" dirty="0" smtClean="0"/>
              <a:t>You have to know</a:t>
            </a:r>
            <a:r>
              <a:rPr lang="en-US" baseline="0" dirty="0" smtClean="0"/>
              <a:t> what really matters</a:t>
            </a:r>
          </a:p>
          <a:p>
            <a:r>
              <a:rPr lang="en-US" dirty="0" smtClean="0"/>
              <a:t>Learn to make thing more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</a:t>
            </a:r>
          </a:p>
          <a:p>
            <a:r>
              <a:rPr lang="en-US" dirty="0" smtClean="0"/>
              <a:t>You have to know</a:t>
            </a:r>
            <a:r>
              <a:rPr lang="en-US" baseline="0" dirty="0" smtClean="0"/>
              <a:t> what really matters</a:t>
            </a:r>
          </a:p>
          <a:p>
            <a:r>
              <a:rPr lang="en-US" dirty="0" smtClean="0"/>
              <a:t>Learn to make thing more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with a vector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with a </a:t>
            </a:r>
            <a:r>
              <a:rPr lang="en-US" baseline="0" dirty="0" err="1" smtClean="0"/>
              <a:t>vecto</a:t>
            </a:r>
            <a:r>
              <a:rPr lang="en-US" baseline="0" dirty="0" smtClean="0"/>
              <a:t>-based program and be able to scale your designs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for something</a:t>
            </a:r>
            <a:r>
              <a:rPr lang="en-US" baseline="0" dirty="0" smtClean="0"/>
              <a:t> that people use all the time</a:t>
            </a:r>
          </a:p>
          <a:p>
            <a:r>
              <a:rPr lang="en-US" baseline="0" dirty="0" smtClean="0"/>
              <a:t>They don’t use the desktop all the time but they use their 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lphaLcParenR"/>
            </a:pPr>
            <a:r>
              <a:rPr lang="en-US" dirty="0" smtClean="0"/>
              <a:t>High volume endpoint</a:t>
            </a:r>
          </a:p>
          <a:p>
            <a:pPr marL="228600" indent="-228600">
              <a:buNone/>
            </a:pPr>
            <a:r>
              <a:rPr lang="en-US" dirty="0" smtClean="0"/>
              <a:t>Computing power</a:t>
            </a:r>
          </a:p>
          <a:p>
            <a:pPr marL="228600" indent="-228600">
              <a:buNone/>
            </a:pPr>
            <a:r>
              <a:rPr lang="en-US" dirty="0" smtClean="0"/>
              <a:t>Connectivity</a:t>
            </a:r>
            <a:r>
              <a:rPr lang="en-US" baseline="0" dirty="0" smtClean="0"/>
              <a:t> </a:t>
            </a:r>
          </a:p>
          <a:p>
            <a:pPr marL="228600" indent="-228600">
              <a:buNone/>
            </a:pPr>
            <a:r>
              <a:rPr lang="en-US" baseline="0" dirty="0" smtClean="0"/>
              <a:t>Cloud based resources</a:t>
            </a:r>
            <a:r>
              <a:rPr lang="en-US" dirty="0" smtClean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Access to </a:t>
            </a:r>
            <a:r>
              <a:rPr lang="en-US" dirty="0" err="1" smtClean="0"/>
              <a:t>facebook</a:t>
            </a:r>
            <a:r>
              <a:rPr lang="en-US" dirty="0" smtClean="0"/>
              <a:t> grew 112% in the past year</a:t>
            </a:r>
          </a:p>
          <a:p>
            <a:pPr lvl="1"/>
            <a:r>
              <a:rPr lang="en-US" dirty="0" smtClean="0"/>
              <a:t>Access to twitter via mobile browser jumped 347% in January 2010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Nokia stats on touch enabled devices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Nokia stats on touch enabled devices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Nokia stats on touch enabled devices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Iphone</a:t>
            </a:r>
            <a:r>
              <a:rPr lang="en-US" dirty="0" smtClean="0"/>
              <a:t> is better because it doesn’t have the notion of the menu and allows for adding all helpful items on the screen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In android the menu allows to add items that are probably not necessary</a:t>
            </a:r>
          </a:p>
          <a:p>
            <a:r>
              <a:rPr lang="en-US" dirty="0" smtClean="0"/>
              <a:t>Forces you to not have a </a:t>
            </a:r>
            <a:r>
              <a:rPr lang="en-US" dirty="0" err="1" smtClean="0"/>
              <a:t>miscallenous</a:t>
            </a:r>
            <a:r>
              <a:rPr lang="en-US" dirty="0" smtClean="0"/>
              <a:t> bin</a:t>
            </a:r>
          </a:p>
          <a:p>
            <a:r>
              <a:rPr lang="en-US" dirty="0" smtClean="0"/>
              <a:t>And focus on natural interaction to get more content (Make content the action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Iphone</a:t>
            </a:r>
            <a:r>
              <a:rPr lang="en-US" dirty="0" smtClean="0"/>
              <a:t> is better because it doesn’t have the notion of the menu and allows for adding all helpful items on the screen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In android the menu allows to add items that are probably not necessary</a:t>
            </a:r>
          </a:p>
          <a:p>
            <a:r>
              <a:rPr lang="en-US" dirty="0" smtClean="0"/>
              <a:t>Forces you to not have a </a:t>
            </a:r>
            <a:r>
              <a:rPr lang="en-US" dirty="0" err="1" smtClean="0"/>
              <a:t>miscallenous</a:t>
            </a:r>
            <a:r>
              <a:rPr lang="en-US" dirty="0" smtClean="0"/>
              <a:t> bin</a:t>
            </a:r>
          </a:p>
          <a:p>
            <a:r>
              <a:rPr lang="en-US" dirty="0" smtClean="0"/>
              <a:t>And focus on natural interaction to get more content (Make content the action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Feature phone experience is bad, but we are moving towards </a:t>
            </a:r>
            <a:r>
              <a:rPr lang="en-US" dirty="0" err="1" smtClean="0"/>
              <a:t>smartphones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Mobile data is growing 180%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Mobile data is growing 180%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Screen size</a:t>
            </a:r>
          </a:p>
          <a:p>
            <a:pPr lvl="1"/>
            <a:r>
              <a:rPr lang="en-US" dirty="0" smtClean="0"/>
              <a:t>Focus on core actions</a:t>
            </a:r>
          </a:p>
          <a:p>
            <a:pPr lvl="1"/>
            <a:r>
              <a:rPr lang="en-US" dirty="0" smtClean="0"/>
              <a:t>Know your users </a:t>
            </a:r>
          </a:p>
          <a:p>
            <a:pPr lvl="1"/>
            <a:r>
              <a:rPr lang="en-US" dirty="0" smtClean="0"/>
              <a:t>Use scalable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17239-A3C9-F64F-9C27-72A9DAE839B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B7CC652-A623-41D2-B0ED-8F1D217186B4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5B76-5622-E14B-8575-28BC6DE749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5B76-5622-E14B-8575-28BC6DE749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5B76-5622-E14B-8575-28BC6DE749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5B76-5622-E14B-8575-28BC6DE749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5B76-5622-E14B-8575-28BC6DE7497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5B76-5622-E14B-8575-28BC6DE7497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5B76-5622-E14B-8575-28BC6DE749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19C8-A375-448C-891B-9999C6BE8E64}" type="slidenum">
              <a:rPr smtClean="0"/>
              <a:pPr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225B76-5622-E14B-8575-28BC6DE7497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31FCCF41-854D-B246-9BE0-575E1A7655BC}" type="datetimeFigureOut">
              <a:rPr lang="en-US" smtClean="0"/>
              <a:t>12/16/10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35225B76-5622-E14B-8575-28BC6DE749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Designing Mobile Applications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= </a:t>
            </a:r>
            <a:r>
              <a:rPr lang="en-US" dirty="0" smtClean="0">
                <a:solidFill>
                  <a:srgbClr val="2DA2BF"/>
                </a:solidFill>
              </a:rPr>
              <a:t>Focus</a:t>
            </a:r>
            <a:endParaRPr lang="en-US" dirty="0">
              <a:solidFill>
                <a:srgbClr val="2DA2B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Screen size</a:t>
            </a:r>
          </a:p>
          <a:p>
            <a:pPr lvl="1"/>
            <a:r>
              <a:rPr lang="en-US" dirty="0" smtClean="0"/>
              <a:t>Focus on core actions</a:t>
            </a:r>
          </a:p>
          <a:p>
            <a:pPr lvl="1"/>
            <a:r>
              <a:rPr lang="en-US" dirty="0" smtClean="0"/>
              <a:t>Know your users </a:t>
            </a:r>
          </a:p>
          <a:p>
            <a:pPr lvl="1"/>
            <a:r>
              <a:rPr lang="en-US" dirty="0" smtClean="0"/>
              <a:t>Use scalable design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// event name: </a:t>
            </a:r>
            <a:r>
              <a:rPr lang="en-US" sz="1800" dirty="0" err="1" smtClean="0"/>
              <a:t>orientationchange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/</a:t>
            </a:r>
            <a:r>
              <a:rPr lang="en-US" sz="1800" dirty="0" smtClean="0"/>
              <a:t>/ using </a:t>
            </a:r>
            <a:r>
              <a:rPr lang="en-US" sz="1800" dirty="0" err="1" smtClean="0"/>
              <a:t>jQuery</a:t>
            </a:r>
            <a:r>
              <a:rPr lang="en-US" sz="1800" dirty="0" smtClean="0"/>
              <a:t>: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$</a:t>
            </a:r>
            <a:r>
              <a:rPr lang="en-US" sz="1800" dirty="0" smtClean="0"/>
              <a:t>("</a:t>
            </a:r>
            <a:r>
              <a:rPr lang="en-US" sz="1800" dirty="0" err="1" smtClean="0"/>
              <a:t>body').bind("orientationchange</a:t>
            </a:r>
            <a:r>
              <a:rPr lang="en-US" sz="1800" dirty="0" smtClean="0"/>
              <a:t>", </a:t>
            </a:r>
            <a:r>
              <a:rPr lang="en-US" sz="1800" dirty="0" err="1" smtClean="0"/>
              <a:t>function(event</a:t>
            </a:r>
            <a:r>
              <a:rPr lang="en-US" sz="1800" dirty="0" smtClean="0"/>
              <a:t>) </a:t>
            </a:r>
            <a:r>
              <a:rPr lang="en-US" sz="1800" dirty="0" smtClean="0"/>
              <a:t>{</a:t>
            </a:r>
          </a:p>
          <a:p>
            <a:pPr>
              <a:buNone/>
            </a:pPr>
            <a:r>
              <a:rPr lang="en-US" sz="1800" dirty="0" smtClean="0"/>
              <a:t>		react</a:t>
            </a:r>
            <a:r>
              <a:rPr lang="en-US" sz="1800" dirty="0" smtClean="0"/>
              <a:t>(</a:t>
            </a:r>
            <a:r>
              <a:rPr lang="en-US" sz="1800" dirty="0" smtClean="0"/>
              <a:t>)</a:t>
            </a:r>
          </a:p>
          <a:p>
            <a:pPr>
              <a:buNone/>
            </a:pPr>
            <a:r>
              <a:rPr lang="en-US" sz="1800" dirty="0" smtClean="0"/>
              <a:t>}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orientation change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function </a:t>
            </a:r>
            <a:r>
              <a:rPr lang="en-US" sz="1800" dirty="0" err="1" smtClean="0"/>
              <a:t>setOrientation</a:t>
            </a:r>
            <a:r>
              <a:rPr lang="en-US" sz="1800" dirty="0" smtClean="0"/>
              <a:t>() </a:t>
            </a:r>
            <a:r>
              <a:rPr lang="en-US" sz="1800" dirty="0" smtClean="0"/>
              <a:t>{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var</a:t>
            </a:r>
            <a:r>
              <a:rPr lang="en-US" sz="1800" dirty="0" smtClean="0"/>
              <a:t> </a:t>
            </a:r>
            <a:r>
              <a:rPr lang="en-US" sz="1800" dirty="0" smtClean="0"/>
              <a:t>orientation = (</a:t>
            </a:r>
            <a:r>
              <a:rPr lang="en-US" sz="1800" dirty="0" err="1" smtClean="0"/>
              <a:t>window.innerWidth</a:t>
            </a:r>
            <a:r>
              <a:rPr lang="en-US" sz="1800" dirty="0" smtClean="0"/>
              <a:t> </a:t>
            </a:r>
            <a:r>
              <a:rPr lang="en-US" sz="1800" dirty="0" smtClean="0"/>
              <a:t>&lt; </a:t>
            </a:r>
            <a:r>
              <a:rPr lang="en-US" sz="1800" dirty="0" err="1" smtClean="0"/>
              <a:t>window.innerHeight</a:t>
            </a:r>
            <a:r>
              <a:rPr lang="en-US" sz="1800" dirty="0" smtClean="0"/>
              <a:t>) ? 'portrait' : 'landscape'</a:t>
            </a:r>
            <a:r>
              <a:rPr lang="en-US" sz="1800" dirty="0" smtClean="0"/>
              <a:t>;</a:t>
            </a:r>
          </a:p>
          <a:p>
            <a:pPr>
              <a:buNone/>
            </a:pPr>
            <a:r>
              <a:rPr lang="en-US" sz="1800" dirty="0" smtClean="0"/>
              <a:t>	$</a:t>
            </a:r>
            <a:r>
              <a:rPr lang="en-US" sz="1800" dirty="0" smtClean="0"/>
              <a:t>("#</a:t>
            </a:r>
            <a:r>
              <a:rPr lang="en-US" sz="1800" dirty="0" err="1" smtClean="0"/>
              <a:t>orientation").html(orientation</a:t>
            </a:r>
            <a:r>
              <a:rPr lang="en-US" sz="1800" dirty="0" smtClean="0"/>
              <a:t>)</a:t>
            </a:r>
            <a:r>
              <a:rPr lang="en-US" sz="1800" dirty="0" smtClean="0"/>
              <a:t>;</a:t>
            </a:r>
          </a:p>
          <a:p>
            <a:pPr>
              <a:buNone/>
            </a:pPr>
            <a:r>
              <a:rPr lang="en-US" sz="1800" dirty="0" smtClean="0"/>
              <a:t>} 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$</a:t>
            </a:r>
            <a:r>
              <a:rPr lang="en-US" sz="1800" dirty="0" smtClean="0"/>
              <a:t>(</a:t>
            </a:r>
            <a:r>
              <a:rPr lang="en-US" sz="1800" dirty="0" err="1" smtClean="0"/>
              <a:t>document).ready(function</a:t>
            </a:r>
            <a:r>
              <a:rPr lang="en-US" sz="1800" dirty="0" smtClean="0"/>
              <a:t>()</a:t>
            </a:r>
            <a:r>
              <a:rPr lang="en-US" sz="1800" dirty="0" smtClean="0"/>
              <a:t>{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setOrientation</a:t>
            </a:r>
            <a:r>
              <a:rPr lang="en-US" sz="1800" dirty="0" smtClean="0"/>
              <a:t>()</a:t>
            </a:r>
            <a:r>
              <a:rPr lang="en-US" sz="1800" dirty="0" smtClean="0"/>
              <a:t>;</a:t>
            </a:r>
          </a:p>
          <a:p>
            <a:pPr>
              <a:buNone/>
            </a:pPr>
            <a:r>
              <a:rPr lang="en-US" sz="1800" dirty="0" smtClean="0"/>
              <a:t>	$</a:t>
            </a:r>
            <a:r>
              <a:rPr lang="en-US" sz="1800" dirty="0" smtClean="0"/>
              <a:t>("</a:t>
            </a:r>
            <a:r>
              <a:rPr lang="en-US" sz="1800" dirty="0" err="1" smtClean="0"/>
              <a:t>body").bind("orientationchange</a:t>
            </a:r>
            <a:r>
              <a:rPr lang="en-US" sz="1800" dirty="0" smtClean="0"/>
              <a:t>", </a:t>
            </a:r>
            <a:r>
              <a:rPr lang="en-US" sz="1800" dirty="0" err="1" smtClean="0"/>
              <a:t>function(event</a:t>
            </a:r>
            <a:r>
              <a:rPr lang="en-US" sz="1800" dirty="0" smtClean="0"/>
              <a:t>)</a:t>
            </a:r>
            <a:r>
              <a:rPr lang="en-US" sz="1800" dirty="0" smtClean="0"/>
              <a:t>{</a:t>
            </a:r>
          </a:p>
          <a:p>
            <a:pPr>
              <a:buNone/>
            </a:pPr>
            <a:r>
              <a:rPr lang="en-US" sz="1800" dirty="0" smtClean="0"/>
              <a:t>		</a:t>
            </a:r>
            <a:r>
              <a:rPr lang="en-US" sz="1800" dirty="0" err="1" smtClean="0"/>
              <a:t>setOrientation</a:t>
            </a:r>
            <a:r>
              <a:rPr lang="en-US" sz="1800" dirty="0" smtClean="0"/>
              <a:t>();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	}</a:t>
            </a:r>
          </a:p>
          <a:p>
            <a:pPr>
              <a:buNone/>
            </a:pPr>
            <a:r>
              <a:rPr lang="en-US" sz="1800" dirty="0" smtClean="0"/>
              <a:t>})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044700"/>
            <a:ext cx="2933700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Brainstorming</a:t>
            </a:r>
          </a:p>
          <a:p>
            <a:pPr lvl="1"/>
            <a:r>
              <a:rPr lang="en-US" dirty="0" smtClean="0"/>
              <a:t>Go for quantity in the beginning not quality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your homework</a:t>
            </a:r>
          </a:p>
          <a:p>
            <a:pPr lvl="1"/>
            <a:r>
              <a:rPr lang="en-US" dirty="0" smtClean="0"/>
              <a:t>Check references to learn from previous attempts in the same area</a:t>
            </a:r>
          </a:p>
          <a:p>
            <a:endParaRPr lang="en-US" dirty="0" smtClean="0"/>
          </a:p>
          <a:p>
            <a:r>
              <a:rPr lang="en-US" dirty="0" smtClean="0"/>
              <a:t>Follow users</a:t>
            </a:r>
          </a:p>
          <a:p>
            <a:pPr lvl="1"/>
            <a:r>
              <a:rPr lang="en-US" dirty="0" smtClean="0"/>
              <a:t>Yes I mean stalk them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NeedFinding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boarding</a:t>
            </a:r>
            <a:endParaRPr lang="en-US" dirty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81328"/>
            <a:ext cx="3917696" cy="293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8400" y="2743200"/>
            <a:ext cx="37846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prototyping</a:t>
            </a:r>
            <a:endParaRPr lang="en-US" dirty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275" y="1417638"/>
            <a:ext cx="2981325" cy="397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96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057400"/>
            <a:ext cx="2787110" cy="3716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Prototyping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HTML Mockups</a:t>
            </a:r>
          </a:p>
          <a:p>
            <a:pPr lvl="1"/>
            <a:r>
              <a:rPr lang="en-US" dirty="0" smtClean="0"/>
              <a:t>Create a minimal design that will allow you to test user flows</a:t>
            </a:r>
          </a:p>
          <a:p>
            <a:endParaRPr lang="en-US" dirty="0" smtClean="0"/>
          </a:p>
          <a:p>
            <a:r>
              <a:rPr lang="en-US" dirty="0" smtClean="0"/>
              <a:t>Minimum Viable Product (MVP)</a:t>
            </a:r>
          </a:p>
          <a:p>
            <a:pPr lvl="1"/>
            <a:r>
              <a:rPr lang="en-US" dirty="0" smtClean="0"/>
              <a:t>Launch a product with the minimum features and iterate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Prototyping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81328"/>
            <a:ext cx="2489454" cy="331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191000" y="1481329"/>
            <a:ext cx="4343400" cy="1338072"/>
          </a:xfrm>
        </p:spPr>
        <p:txBody>
          <a:bodyPr/>
          <a:lstStyle/>
          <a:p>
            <a:r>
              <a:rPr lang="en-US" dirty="0" smtClean="0"/>
              <a:t>A/B Testing is king</a:t>
            </a:r>
          </a:p>
          <a:p>
            <a:pPr lvl="1"/>
            <a:r>
              <a:rPr lang="en-US" dirty="0" smtClean="0"/>
              <a:t>Metrics, metrics, metrics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2514600"/>
            <a:ext cx="3098800" cy="2628900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228600" y="4997354"/>
            <a:ext cx="4191000" cy="58626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sz="2700" dirty="0" smtClean="0"/>
              <a:t>Gather user feedback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835150"/>
            <a:ext cx="2552700" cy="318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Create a product!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Don’t just </a:t>
            </a:r>
            <a:r>
              <a:rPr lang="en-US" dirty="0" err="1" smtClean="0"/>
              <a:t>reimagine</a:t>
            </a:r>
            <a:r>
              <a:rPr lang="en-US" dirty="0" smtClean="0"/>
              <a:t> one for small screens.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Great products are created from scratch never ported!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17" y="3253843"/>
            <a:ext cx="2513563" cy="30707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5600" y="3516868"/>
            <a:ext cx="1366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/>
              <a:t>Brian </a:t>
            </a:r>
            <a:r>
              <a:rPr lang="en-US" dirty="0" smtClean="0">
                <a:solidFill>
                  <a:srgbClr val="2DA2BF"/>
                </a:solidFill>
              </a:rPr>
              <a:t>Fling</a:t>
            </a:r>
            <a:endParaRPr lang="en-US" dirty="0">
              <a:solidFill>
                <a:srgbClr val="2DA2B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780" y="4867807"/>
            <a:ext cx="1111017" cy="145679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Constraints = </a:t>
            </a:r>
            <a:r>
              <a:rPr lang="en-US" dirty="0" smtClean="0">
                <a:solidFill>
                  <a:srgbClr val="2DA2BF"/>
                </a:solidFill>
              </a:rPr>
              <a:t>Focus</a:t>
            </a:r>
            <a:endParaRPr lang="en-US" dirty="0">
              <a:solidFill>
                <a:srgbClr val="2DA2B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343400"/>
            <a:ext cx="8229600" cy="151149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	My goal was initially just to make a mobile companion, but I became convinced that it was possible to create a version of FB that was actually better than the website.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609600"/>
            <a:ext cx="3759200" cy="35994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7000" y="5822624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smtClean="0">
                <a:solidFill>
                  <a:srgbClr val="2DA2BF"/>
                </a:solidFill>
              </a:rPr>
              <a:t>Hewitt</a:t>
            </a:r>
            <a:endParaRPr lang="en-US" dirty="0" smtClean="0">
              <a:solidFill>
                <a:srgbClr val="2DA2B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size</a:t>
            </a:r>
          </a:p>
        </p:txBody>
      </p:sp>
      <p:pic>
        <p:nvPicPr>
          <p:cNvPr id="4" name="Picture 3" descr="Screen shot 2010-12-16 at 11.41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12107"/>
            <a:ext cx="6527800" cy="4279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The main function should be immediately apparent !!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core actions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core actions</a:t>
            </a:r>
            <a:endParaRPr lang="en-US" dirty="0"/>
          </a:p>
        </p:txBody>
      </p:sp>
      <p:pic>
        <p:nvPicPr>
          <p:cNvPr id="5" name="Picture 4" descr="Screen shot 2010-12-17 at 12.31.1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295400"/>
            <a:ext cx="4911331" cy="4862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core 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77" y="1905000"/>
            <a:ext cx="4187923" cy="313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core 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828800"/>
            <a:ext cx="2184400" cy="3276600"/>
          </a:xfrm>
          <a:prstGeom prst="rect">
            <a:avLst/>
          </a:prstGeom>
        </p:spPr>
      </p:pic>
      <p:pic>
        <p:nvPicPr>
          <p:cNvPr id="5" name="Picture 4" descr="Screen shot 2010-12-17 at 12.29.5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7638"/>
            <a:ext cx="3810751" cy="4114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888992" y="311048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core 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43100"/>
            <a:ext cx="3187700" cy="25527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4400" y="1981200"/>
            <a:ext cx="3962400" cy="3340291"/>
          </a:xfrm>
        </p:spPr>
        <p:txBody>
          <a:bodyPr/>
          <a:lstStyle/>
          <a:p>
            <a:r>
              <a:rPr lang="en-US" dirty="0" smtClean="0"/>
              <a:t>60 menu items on the actual website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9 items on the mobile version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71500"/>
            <a:ext cx="8382000" cy="529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believe me, believe Google!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1328"/>
            <a:ext cx="3517900" cy="231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029165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Google programmers are doing work on mobile applications first because they are better apps and that what top programmers want to develop.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28073" y="4952495"/>
            <a:ext cx="1561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Eric </a:t>
            </a:r>
            <a:r>
              <a:rPr lang="en-US" dirty="0">
                <a:solidFill>
                  <a:srgbClr val="2DA2BF"/>
                </a:solidFill>
              </a:rPr>
              <a:t>S</a:t>
            </a:r>
            <a:r>
              <a:rPr lang="en-US" dirty="0" smtClean="0">
                <a:solidFill>
                  <a:srgbClr val="2DA2BF"/>
                </a:solidFill>
              </a:rPr>
              <a:t>chmidt</a:t>
            </a:r>
            <a:endParaRPr lang="en-US" dirty="0">
              <a:solidFill>
                <a:srgbClr val="2DA2B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are expecting a well designed mobile experience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 design matters!</a:t>
            </a:r>
            <a:endParaRPr lang="en-US" dirty="0"/>
          </a:p>
        </p:txBody>
      </p:sp>
      <p:pic>
        <p:nvPicPr>
          <p:cNvPr id="4" name="Picture 3" descr="Screen shot 2010-12-17 at 12.44.0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757376"/>
            <a:ext cx="2362200" cy="318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Iphone</a:t>
            </a:r>
            <a:r>
              <a:rPr lang="en-US" dirty="0" smtClean="0"/>
              <a:t> 3G</a:t>
            </a:r>
          </a:p>
          <a:p>
            <a:pPr lvl="1"/>
            <a:r>
              <a:rPr lang="en-US" dirty="0" smtClean="0"/>
              <a:t>320x480 3,5in 164ppi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Motorolla</a:t>
            </a:r>
            <a:r>
              <a:rPr lang="en-US" dirty="0" smtClean="0"/>
              <a:t> Droid, Nexus One </a:t>
            </a:r>
          </a:p>
          <a:p>
            <a:pPr lvl="1"/>
            <a:r>
              <a:rPr lang="en-US" dirty="0" smtClean="0"/>
              <a:t>480x854 3.7in 264ppi</a:t>
            </a:r>
          </a:p>
          <a:p>
            <a:endParaRPr lang="en-US" dirty="0" smtClean="0"/>
          </a:p>
          <a:p>
            <a:r>
              <a:rPr lang="en-US" dirty="0" err="1" smtClean="0"/>
              <a:t>Iphone</a:t>
            </a:r>
            <a:r>
              <a:rPr lang="en-US" dirty="0" smtClean="0"/>
              <a:t> 4</a:t>
            </a:r>
          </a:p>
          <a:p>
            <a:pPr lvl="1"/>
            <a:r>
              <a:rPr lang="en-US" dirty="0" smtClean="0"/>
              <a:t>960x640 3,5in 326ppi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for multiple screen sizes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0-12-17 at 12.46.21 AM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400" y="2880519"/>
            <a:ext cx="7061200" cy="1727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impact of </a:t>
            </a:r>
            <a:r>
              <a:rPr lang="en-US" dirty="0" err="1" smtClean="0"/>
              <a:t>ppi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impact of </a:t>
            </a:r>
            <a:r>
              <a:rPr lang="en-US" dirty="0" err="1" smtClean="0"/>
              <a:t>ppi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creen shot 2010-12-17 at 12.48.4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1435100"/>
            <a:ext cx="6464300" cy="458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device groups</a:t>
            </a:r>
          </a:p>
          <a:p>
            <a:r>
              <a:rPr lang="en-US" dirty="0" smtClean="0"/>
              <a:t>Create a default reference design</a:t>
            </a:r>
          </a:p>
          <a:p>
            <a:r>
              <a:rPr lang="en-US" dirty="0" smtClean="0"/>
              <a:t>Define rules for content and design adaptation</a:t>
            </a:r>
          </a:p>
          <a:p>
            <a:r>
              <a:rPr lang="en-US" dirty="0" smtClean="0"/>
              <a:t>Opt for web standards and flexible layout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devices are we targeting?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16150"/>
            <a:ext cx="3352800" cy="242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Keep performance on top of mind</a:t>
            </a:r>
          </a:p>
          <a:p>
            <a:pPr lvl="1"/>
            <a:r>
              <a:rPr lang="en-US" dirty="0" smtClean="0"/>
              <a:t>Reduce requests and file size</a:t>
            </a:r>
          </a:p>
          <a:p>
            <a:pPr lvl="1"/>
            <a:r>
              <a:rPr lang="en-US" dirty="0" smtClean="0"/>
              <a:t>Eliminate redirects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css</a:t>
            </a:r>
            <a:r>
              <a:rPr lang="en-US" dirty="0" smtClean="0"/>
              <a:t> sprites to serve multiple images</a:t>
            </a:r>
          </a:p>
          <a:p>
            <a:pPr lvl="1"/>
            <a:r>
              <a:rPr lang="en-US" dirty="0" smtClean="0"/>
              <a:t>Consolidate </a:t>
            </a:r>
            <a:r>
              <a:rPr lang="en-US" dirty="0" err="1" smtClean="0"/>
              <a:t>css</a:t>
            </a:r>
            <a:r>
              <a:rPr lang="en-US" dirty="0" smtClean="0"/>
              <a:t> and </a:t>
            </a:r>
            <a:r>
              <a:rPr lang="en-US" dirty="0" err="1" smtClean="0"/>
              <a:t>js</a:t>
            </a:r>
            <a:r>
              <a:rPr lang="en-US" dirty="0" smtClean="0"/>
              <a:t> into a single file</a:t>
            </a:r>
          </a:p>
          <a:p>
            <a:pPr lvl="1"/>
            <a:r>
              <a:rPr lang="en-US" dirty="0" smtClean="0"/>
              <a:t>Minify your code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advantage of HTML5</a:t>
            </a:r>
          </a:p>
          <a:p>
            <a:pPr lvl="1"/>
            <a:r>
              <a:rPr lang="en-US" dirty="0" smtClean="0"/>
              <a:t>Load content lazily</a:t>
            </a:r>
          </a:p>
          <a:p>
            <a:pPr lvl="1"/>
            <a:r>
              <a:rPr lang="en-US" dirty="0" smtClean="0"/>
              <a:t>Use application cache for local content storage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css</a:t>
            </a:r>
            <a:r>
              <a:rPr lang="en-US" dirty="0" smtClean="0"/>
              <a:t> 3 and canvas tag instead of images where possible.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dirty="0" smtClean="0"/>
              <a:t>ome tips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matters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2209800" cy="18915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95600" y="18288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100ms delay results in 1% sales loss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21000"/>
            <a:ext cx="2209800" cy="920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5600" y="2950170"/>
            <a:ext cx="601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500ms delay drops search traffic by 20%</a:t>
            </a:r>
          </a:p>
          <a:p>
            <a:pPr>
              <a:buNone/>
            </a:pPr>
            <a:r>
              <a:rPr lang="en-US" dirty="0" smtClean="0"/>
              <a:t>According to study if you do it consistently over a period of 2 weeks you lose the users permanently.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1" y="4328161"/>
            <a:ext cx="2184399" cy="13106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95600" y="44590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400ms delay results in 5-9% drop in full page traffic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bursts everywhere </a:t>
            </a:r>
          </a:p>
          <a:p>
            <a:r>
              <a:rPr lang="en-US" dirty="0" smtClean="0"/>
              <a:t>One handed</a:t>
            </a:r>
            <a:r>
              <a:rPr lang="en-US" dirty="0" smtClean="0"/>
              <a:t> interactions !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752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>
                <a:solidFill>
                  <a:srgbClr val="2DA2BF"/>
                </a:solidFill>
              </a:rPr>
              <a:t>During a typical day</a:t>
            </a:r>
          </a:p>
          <a:p>
            <a:r>
              <a:rPr lang="en-US" sz="1600" dirty="0" smtClean="0"/>
              <a:t>84% at home</a:t>
            </a:r>
          </a:p>
          <a:p>
            <a:r>
              <a:rPr lang="en-US" sz="1600" dirty="0" smtClean="0"/>
              <a:t>80% during misc times throughout the day</a:t>
            </a:r>
          </a:p>
          <a:p>
            <a:r>
              <a:rPr lang="en-US" sz="1600" dirty="0" smtClean="0"/>
              <a:t>74% waiting in lines</a:t>
            </a:r>
          </a:p>
          <a:p>
            <a:r>
              <a:rPr lang="en-US" sz="1600" dirty="0" smtClean="0"/>
              <a:t>64% at work</a:t>
            </a:r>
            <a:endParaRPr lang="en-US" sz="1600" dirty="0"/>
          </a:p>
        </p:txBody>
      </p:sp>
      <p:pic>
        <p:nvPicPr>
          <p:cNvPr id="6" name="Picture 5" descr="Screen shot 2010-12-17 at 1.06.2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7200"/>
            <a:ext cx="71501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Growth = </a:t>
            </a:r>
            <a:r>
              <a:rPr lang="en-US" dirty="0" smtClean="0">
                <a:solidFill>
                  <a:schemeClr val="accent1"/>
                </a:solidFill>
              </a:rPr>
              <a:t>Opportunity</a:t>
            </a:r>
          </a:p>
          <a:p>
            <a:r>
              <a:rPr lang="en-US" dirty="0" smtClean="0"/>
              <a:t>Constraints = </a:t>
            </a:r>
            <a:r>
              <a:rPr lang="en-US" dirty="0" smtClean="0">
                <a:solidFill>
                  <a:srgbClr val="2DA2BF"/>
                </a:solidFill>
              </a:rPr>
              <a:t>Focus</a:t>
            </a:r>
          </a:p>
          <a:p>
            <a:r>
              <a:rPr lang="en-US" dirty="0" smtClean="0"/>
              <a:t>Capabilities</a:t>
            </a:r>
            <a:r>
              <a:rPr lang="en-US" baseline="0" dirty="0" smtClean="0"/>
              <a:t> = </a:t>
            </a:r>
            <a:r>
              <a:rPr lang="en-US" baseline="0" dirty="0" smtClean="0">
                <a:solidFill>
                  <a:srgbClr val="2DA2BF"/>
                </a:solidFill>
              </a:rPr>
              <a:t>Innovation</a:t>
            </a:r>
            <a:endParaRPr lang="en-US" dirty="0" smtClean="0">
              <a:solidFill>
                <a:srgbClr val="2DA2BF"/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starting with mobile?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4114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Social</a:t>
            </a:r>
          </a:p>
          <a:p>
            <a:pPr lvl="1"/>
            <a:r>
              <a:rPr lang="en-US" dirty="0" err="1" smtClean="0"/>
              <a:t>Facebook</a:t>
            </a:r>
            <a:r>
              <a:rPr lang="en-US" dirty="0" smtClean="0"/>
              <a:t>, Twitter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Entertainment</a:t>
            </a:r>
          </a:p>
          <a:p>
            <a:pPr lvl="1"/>
            <a:r>
              <a:rPr lang="en-US" dirty="0" smtClean="0"/>
              <a:t>Angry Birds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Email, </a:t>
            </a:r>
            <a:r>
              <a:rPr lang="en-US" dirty="0" err="1" smtClean="0"/>
              <a:t>Skype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 for mobile </a:t>
            </a:r>
            <a:r>
              <a:rPr lang="en-US" dirty="0" smtClean="0"/>
              <a:t>a</a:t>
            </a:r>
            <a:r>
              <a:rPr lang="en-US" dirty="0" smtClean="0"/>
              <a:t>pps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00600" y="1417638"/>
            <a:ext cx="4114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Local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Yelp, Maps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Information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Google search, </a:t>
            </a:r>
            <a:r>
              <a:rPr lang="en-US" sz="2300" dirty="0" err="1" smtClean="0"/>
              <a:t>Wiki</a:t>
            </a:r>
            <a:endParaRPr lang="en-US" sz="23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Utilities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Calendar, Flashlight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25% of documents displayed for less than 4s</a:t>
            </a:r>
          </a:p>
          <a:p>
            <a:r>
              <a:rPr lang="en-US" dirty="0" smtClean="0"/>
              <a:t>52% of all visits were shorter than 10s</a:t>
            </a:r>
          </a:p>
          <a:p>
            <a:r>
              <a:rPr lang="en-US" dirty="0" smtClean="0"/>
              <a:t>Peak value was located between 2 and 3 sec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patterns</a:t>
            </a:r>
            <a:endParaRPr lang="en-US" dirty="0"/>
          </a:p>
        </p:txBody>
      </p:sp>
      <p:pic>
        <p:nvPicPr>
          <p:cNvPr id="4" name="Picture 3" descr="Screen shot 2010-12-17 at 1.15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3581400"/>
            <a:ext cx="4083050" cy="2865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Simplify UI</a:t>
            </a:r>
          </a:p>
          <a:p>
            <a:r>
              <a:rPr lang="en-US" dirty="0" smtClean="0"/>
              <a:t>Big buttons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handed interactions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 = </a:t>
            </a:r>
            <a:r>
              <a:rPr lang="en-US" dirty="0" smtClean="0">
                <a:solidFill>
                  <a:srgbClr val="2DA2BF"/>
                </a:solidFill>
              </a:rPr>
              <a:t>Innovation</a:t>
            </a:r>
            <a:endParaRPr lang="en-US" dirty="0">
              <a:solidFill>
                <a:srgbClr val="2DA2B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266950"/>
            <a:ext cx="3492500" cy="232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34" y="1758950"/>
            <a:ext cx="5547466" cy="3067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3429000"/>
            <a:ext cx="3886200" cy="2578291"/>
          </a:xfrm>
        </p:spPr>
        <p:txBody>
          <a:bodyPr>
            <a:normAutofit/>
          </a:bodyPr>
          <a:lstStyle/>
          <a:p>
            <a:r>
              <a:rPr lang="en-US" dirty="0" smtClean="0"/>
              <a:t>Apple recommends a minimum target size </a:t>
            </a:r>
          </a:p>
          <a:p>
            <a:pPr lvl="1"/>
            <a:r>
              <a:rPr lang="en-US" dirty="0" smtClean="0"/>
              <a:t>29px wide</a:t>
            </a:r>
          </a:p>
          <a:p>
            <a:pPr lvl="1"/>
            <a:r>
              <a:rPr lang="en-US" dirty="0" smtClean="0"/>
              <a:t>44px 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</a:t>
            </a:r>
            <a:endParaRPr lang="en-US" dirty="0"/>
          </a:p>
        </p:txBody>
      </p:sp>
      <p:pic>
        <p:nvPicPr>
          <p:cNvPr id="4" name="Picture 3" descr="Screen shot 2010-12-17 at 1.20.0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270000"/>
            <a:ext cx="3365500" cy="467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3429000"/>
            <a:ext cx="3886200" cy="2578291"/>
          </a:xfrm>
        </p:spPr>
        <p:txBody>
          <a:bodyPr>
            <a:normAutofit/>
          </a:bodyPr>
          <a:lstStyle/>
          <a:p>
            <a:r>
              <a:rPr lang="en-US" dirty="0" smtClean="0"/>
              <a:t>Apple recommends a minimum target size </a:t>
            </a:r>
          </a:p>
          <a:p>
            <a:pPr lvl="1"/>
            <a:r>
              <a:rPr lang="en-US" dirty="0" smtClean="0"/>
              <a:t>29px wide</a:t>
            </a:r>
          </a:p>
          <a:p>
            <a:pPr lvl="1"/>
            <a:r>
              <a:rPr lang="en-US" dirty="0" smtClean="0"/>
              <a:t>44px 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</a:t>
            </a:r>
            <a:endParaRPr lang="en-US" dirty="0"/>
          </a:p>
        </p:txBody>
      </p:sp>
      <p:pic>
        <p:nvPicPr>
          <p:cNvPr id="4" name="Picture 3" descr="Screen shot 2010-12-17 at 1.20.0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270000"/>
            <a:ext cx="3365500" cy="4673600"/>
          </a:xfrm>
          <a:prstGeom prst="rect">
            <a:avLst/>
          </a:prstGeom>
        </p:spPr>
      </p:pic>
      <p:pic>
        <p:nvPicPr>
          <p:cNvPr id="5" name="Picture 4" descr="Screen shot 2010-12-17 at 1.22.50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270000"/>
            <a:ext cx="3390900" cy="4699000"/>
          </a:xfrm>
          <a:prstGeom prst="rect">
            <a:avLst/>
          </a:prstGeom>
        </p:spPr>
      </p:pic>
      <p:pic>
        <p:nvPicPr>
          <p:cNvPr id="6" name="Picture 5" descr="Screen shot 2010-12-17 at 1.23.25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1676400"/>
            <a:ext cx="2971800" cy="87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2057400"/>
            <a:ext cx="3733800" cy="3949891"/>
          </a:xfrm>
        </p:spPr>
        <p:txBody>
          <a:bodyPr/>
          <a:lstStyle/>
          <a:p>
            <a:r>
              <a:rPr lang="en-US" dirty="0" smtClean="0"/>
              <a:t>Add room for error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Target sizes for slipping fingers</a:t>
            </a:r>
            <a:endParaRPr lang="en-US" dirty="0"/>
          </a:p>
        </p:txBody>
      </p:sp>
      <p:pic>
        <p:nvPicPr>
          <p:cNvPr id="4" name="Picture 3" descr="Screen shot 2010-12-17 at 1.24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333691"/>
            <a:ext cx="3327400" cy="467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Tap </a:t>
            </a:r>
            <a:r>
              <a:rPr lang="en-US" dirty="0" smtClean="0"/>
              <a:t>(multi)</a:t>
            </a:r>
            <a:endParaRPr lang="en-US" dirty="0" smtClean="0"/>
          </a:p>
          <a:p>
            <a:r>
              <a:rPr lang="en-US" dirty="0" smtClean="0"/>
              <a:t>Double tap</a:t>
            </a:r>
          </a:p>
          <a:p>
            <a:r>
              <a:rPr lang="en-US" dirty="0" smtClean="0"/>
              <a:t>Drag (multi)</a:t>
            </a:r>
          </a:p>
          <a:p>
            <a:r>
              <a:rPr lang="en-US" dirty="0" smtClean="0"/>
              <a:t>Flick </a:t>
            </a:r>
          </a:p>
          <a:p>
            <a:r>
              <a:rPr lang="en-US" dirty="0" smtClean="0"/>
              <a:t>Pinch </a:t>
            </a:r>
            <a:r>
              <a:rPr lang="en-US" dirty="0" smtClean="0"/>
              <a:t>(multi)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gestures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05400" y="1752600"/>
            <a:ext cx="3276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600200"/>
            <a:ext cx="4038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Spread</a:t>
            </a:r>
            <a:r>
              <a:rPr kumimoji="0" lang="en-US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(multi)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Press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Press &amp; tap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Press &amp; drag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Rotate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7 at 1.28.00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0" y="2023269"/>
            <a:ext cx="7975600" cy="34417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 &amp; Press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screen sizes and densities</a:t>
            </a:r>
          </a:p>
          <a:p>
            <a:r>
              <a:rPr lang="en-US" dirty="0" smtClean="0"/>
              <a:t>Performance optimization</a:t>
            </a:r>
          </a:p>
          <a:p>
            <a:r>
              <a:rPr lang="en-US" dirty="0" smtClean="0"/>
              <a:t>Touch targets, gestures and actions</a:t>
            </a:r>
          </a:p>
          <a:p>
            <a:r>
              <a:rPr lang="en-US" dirty="0" smtClean="0"/>
              <a:t>Location systems</a:t>
            </a:r>
          </a:p>
          <a:p>
            <a:r>
              <a:rPr lang="en-US" dirty="0" smtClean="0"/>
              <a:t>Device capabilities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7 at 1.29.10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800" y="2137569"/>
            <a:ext cx="3708400" cy="3213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Pinch &amp; spread</a:t>
            </a:r>
            <a:endParaRPr lang="en-US" dirty="0"/>
          </a:p>
        </p:txBody>
      </p:sp>
      <p:pic>
        <p:nvPicPr>
          <p:cNvPr id="6" name="Content Placeholder 5" descr="Screen shot 2010-12-17 at 1.30.52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162969"/>
            <a:ext cx="4114800" cy="31623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7 at 1.31.37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3051969"/>
            <a:ext cx="8026400" cy="13843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7 at 1.40.39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856" y="1481138"/>
            <a:ext cx="3222288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Gestures as input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Comboboxes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1185775"/>
            <a:ext cx="1384300" cy="2624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0"/>
            <a:ext cx="2093468" cy="193243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0000" y="22098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876800"/>
            <a:ext cx="1631019" cy="163830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5992368" y="3962400"/>
            <a:ext cx="484632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Picker controls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2343150"/>
            <a:ext cx="3251200" cy="217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good because of hover overload</a:t>
            </a:r>
          </a:p>
          <a:p>
            <a:pPr lvl="1"/>
            <a:r>
              <a:rPr lang="en-US" dirty="0" smtClean="0"/>
              <a:t>Hover is not an intentional user action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hover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71800"/>
            <a:ext cx="3327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as input</a:t>
            </a:r>
            <a:endParaRPr lang="en-US" dirty="0"/>
          </a:p>
        </p:txBody>
      </p:sp>
      <p:pic>
        <p:nvPicPr>
          <p:cNvPr id="4" name="Picture 3" descr="Screen shot 2010-12-17 at 1.41.5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5486401" cy="4574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as input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1498600"/>
            <a:ext cx="2108200" cy="386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Best quality</a:t>
            </a:r>
          </a:p>
          <a:p>
            <a:pPr lvl="1"/>
            <a:r>
              <a:rPr lang="en-US" dirty="0" smtClean="0"/>
              <a:t>High battery consumption</a:t>
            </a:r>
          </a:p>
          <a:p>
            <a:endParaRPr lang="en-US" dirty="0" smtClean="0"/>
          </a:p>
          <a:p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100m accuracy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Cell tower triangulation</a:t>
            </a:r>
          </a:p>
          <a:p>
            <a:pPr lvl="1"/>
            <a:r>
              <a:rPr lang="en-US" dirty="0" smtClean="0"/>
              <a:t>Minimal battery consumption</a:t>
            </a:r>
          </a:p>
          <a:p>
            <a:pPr lvl="1"/>
            <a:r>
              <a:rPr lang="en-US" dirty="0" smtClean="0"/>
              <a:t>Good for most cases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IP address</a:t>
            </a:r>
          </a:p>
          <a:p>
            <a:pPr lvl="1"/>
            <a:r>
              <a:rPr lang="en-US" dirty="0" smtClean="0"/>
              <a:t>Only good on a country level. Maybe city.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location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= </a:t>
            </a:r>
            <a:r>
              <a:rPr lang="en-US" dirty="0" smtClean="0">
                <a:solidFill>
                  <a:srgbClr val="2DA2BF"/>
                </a:solidFill>
              </a:rPr>
              <a:t>Opportunity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2419350"/>
            <a:ext cx="2997200" cy="201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Being in a place provides context</a:t>
            </a:r>
          </a:p>
          <a:p>
            <a:pPr lvl="1"/>
            <a:r>
              <a:rPr lang="en-US" dirty="0" smtClean="0"/>
              <a:t>What can you infer now 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Throw time in the mix</a:t>
            </a:r>
          </a:p>
          <a:p>
            <a:pPr lvl="1"/>
            <a:r>
              <a:rPr lang="en-US" dirty="0" smtClean="0"/>
              <a:t>How about now?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aware computing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cache for local storage</a:t>
            </a:r>
          </a:p>
          <a:p>
            <a:r>
              <a:rPr lang="en-US" dirty="0" smtClean="0"/>
              <a:t>CSS 3 &amp; Canvas for performance optimization</a:t>
            </a:r>
          </a:p>
          <a:p>
            <a:r>
              <a:rPr lang="en-US" dirty="0" err="1" smtClean="0"/>
              <a:t>Multitouch</a:t>
            </a:r>
            <a:r>
              <a:rPr lang="en-US" dirty="0" smtClean="0"/>
              <a:t> sensors</a:t>
            </a:r>
          </a:p>
          <a:p>
            <a:r>
              <a:rPr lang="en-US" dirty="0" smtClean="0"/>
              <a:t>Location detection</a:t>
            </a:r>
          </a:p>
          <a:p>
            <a:endParaRPr lang="en-US" dirty="0" smtClean="0"/>
          </a:p>
          <a:p>
            <a:r>
              <a:rPr lang="en-US" dirty="0" smtClean="0"/>
              <a:t>Device positioning &amp; motion: Accelerometers</a:t>
            </a:r>
          </a:p>
          <a:p>
            <a:r>
              <a:rPr lang="en-US" dirty="0" smtClean="0"/>
              <a:t>Orientation: Digital compass</a:t>
            </a:r>
          </a:p>
          <a:p>
            <a:r>
              <a:rPr lang="en-US" dirty="0" smtClean="0"/>
              <a:t>Audio: Microphone</a:t>
            </a:r>
          </a:p>
          <a:p>
            <a:r>
              <a:rPr lang="en-US" dirty="0" smtClean="0"/>
              <a:t>Video &amp; Image: Camera</a:t>
            </a:r>
          </a:p>
          <a:p>
            <a:r>
              <a:rPr lang="en-US" dirty="0" smtClean="0"/>
              <a:t>Push real-time notifications</a:t>
            </a:r>
          </a:p>
          <a:p>
            <a:r>
              <a:rPr lang="en-US" dirty="0" smtClean="0"/>
              <a:t>Peer to Peer connections: Bluetooth or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Ambient light: light/dark environment awareness</a:t>
            </a:r>
          </a:p>
          <a:p>
            <a:r>
              <a:rPr lang="en-US" dirty="0" smtClean="0"/>
              <a:t>RFID reader: identify &amp; track objects with broadcasted identifiers</a:t>
            </a:r>
          </a:p>
          <a:p>
            <a:r>
              <a:rPr lang="en-US" dirty="0" err="1" smtClean="0"/>
              <a:t>Haptic</a:t>
            </a:r>
            <a:r>
              <a:rPr lang="en-US" dirty="0" smtClean="0"/>
              <a:t> feedback: feel different surfaces on a screen</a:t>
            </a:r>
          </a:p>
          <a:p>
            <a:r>
              <a:rPr lang="en-US" dirty="0" smtClean="0"/>
              <a:t>Biometrics: retinal, fingerprints, etc.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 Capabilities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6 at 11.29.55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289969"/>
            <a:ext cx="7493000" cy="29083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orientation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6 at 11.31.30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042" y="1481138"/>
            <a:ext cx="3281915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Location and Orientation as input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6 at 11.32.51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1858169"/>
            <a:ext cx="7493000" cy="37719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as input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</a:t>
            </a:r>
          </a:p>
          <a:p>
            <a:pPr lvl="1"/>
            <a:r>
              <a:rPr lang="en-US" dirty="0" smtClean="0"/>
              <a:t>Objective C, Java Android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HTML5,CSS3, </a:t>
            </a:r>
            <a:r>
              <a:rPr lang="en-US" dirty="0" err="1" smtClean="0"/>
              <a:t>Javascript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Hybrid?</a:t>
            </a:r>
          </a:p>
          <a:p>
            <a:pPr lvl="1"/>
            <a:r>
              <a:rPr lang="en-US" dirty="0" err="1" smtClean="0"/>
              <a:t>PhoneGap</a:t>
            </a:r>
            <a:r>
              <a:rPr lang="en-US" dirty="0" smtClean="0"/>
              <a:t>, Titanium, Rhodes 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are my options?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Iphone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Android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1562100"/>
            <a:ext cx="2072951" cy="354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157" y="1524000"/>
            <a:ext cx="2348243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Iphone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Android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682750"/>
            <a:ext cx="2324100" cy="349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752600"/>
            <a:ext cx="2400300" cy="339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AJAX ?</a:t>
            </a:r>
          </a:p>
          <a:p>
            <a:r>
              <a:rPr lang="en-US" dirty="0" smtClean="0"/>
              <a:t>How to make asynchronous Web requests ?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jQTouch</a:t>
            </a:r>
            <a:r>
              <a:rPr lang="en-US" dirty="0" smtClean="0"/>
              <a:t> to set up touch events.</a:t>
            </a:r>
          </a:p>
          <a:p>
            <a:r>
              <a:rPr lang="en-US" dirty="0" smtClean="0"/>
              <a:t>Animations with </a:t>
            </a:r>
            <a:r>
              <a:rPr lang="en-US" dirty="0" err="1" smtClean="0"/>
              <a:t>jQTouch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 into technical stuff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$("#hello"); //</a:t>
            </a:r>
            <a:r>
              <a:rPr lang="en-US" dirty="0" err="1" smtClean="0"/>
              <a:t>id:hello</a:t>
            </a:r>
            <a:r>
              <a:rPr lang="en-US" dirty="0" smtClean="0"/>
              <a:t> </a:t>
            </a:r>
          </a:p>
          <a:p>
            <a:r>
              <a:rPr lang="en-US" dirty="0" smtClean="0"/>
              <a:t>$</a:t>
            </a:r>
            <a:r>
              <a:rPr lang="en-US" dirty="0" smtClean="0"/>
              <a:t>(".hello"); //</a:t>
            </a:r>
            <a:r>
              <a:rPr lang="en-US" dirty="0" err="1" smtClean="0"/>
              <a:t>class:hello</a:t>
            </a:r>
            <a:r>
              <a:rPr lang="en-US" dirty="0" smtClean="0"/>
              <a:t> </a:t>
            </a:r>
          </a:p>
          <a:p>
            <a:r>
              <a:rPr lang="en-US" dirty="0" smtClean="0"/>
              <a:t>$</a:t>
            </a:r>
            <a:r>
              <a:rPr lang="en-US" dirty="0" smtClean="0"/>
              <a:t>("div"); //all </a:t>
            </a:r>
            <a:r>
              <a:rPr lang="en-US" dirty="0" err="1" smtClean="0"/>
              <a:t>divs</a:t>
            </a:r>
            <a:r>
              <a:rPr lang="en-US" dirty="0" smtClean="0"/>
              <a:t> </a:t>
            </a:r>
          </a:p>
          <a:p>
            <a:r>
              <a:rPr lang="en-US" dirty="0" smtClean="0"/>
              <a:t>$</a:t>
            </a:r>
            <a:r>
              <a:rPr lang="en-US" dirty="0" smtClean="0"/>
              <a:t>("div", "#main"); // all </a:t>
            </a:r>
            <a:r>
              <a:rPr lang="en-US" dirty="0" err="1" smtClean="0"/>
              <a:t>divs</a:t>
            </a:r>
            <a:r>
              <a:rPr lang="en-US" dirty="0" smtClean="0"/>
              <a:t> inside main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$</a:t>
            </a:r>
            <a:r>
              <a:rPr lang="en-US" dirty="0" smtClean="0"/>
              <a:t>("</a:t>
            </a:r>
            <a:r>
              <a:rPr lang="en-US" dirty="0" err="1" smtClean="0"/>
              <a:t>div").each(function</a:t>
            </a:r>
            <a:r>
              <a:rPr lang="en-US" dirty="0" smtClean="0"/>
              <a:t>()</a:t>
            </a: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smtClean="0"/>
              <a:t>	$</a:t>
            </a:r>
            <a:r>
              <a:rPr lang="en-US" dirty="0" smtClean="0"/>
              <a:t>(</a:t>
            </a:r>
            <a:r>
              <a:rPr lang="en-US" dirty="0" err="1" smtClean="0"/>
              <a:t>this).doSomething</a:t>
            </a:r>
            <a:r>
              <a:rPr lang="en-US" dirty="0" smtClean="0"/>
              <a:t>();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}</a:t>
            </a:r>
            <a:r>
              <a:rPr lang="en-US" dirty="0" smtClean="0"/>
              <a:t>); // act on every div</a:t>
            </a:r>
            <a:r>
              <a:rPr lang="en-US" dirty="0" smtClean="0"/>
              <a:t> </a:t>
            </a:r>
          </a:p>
          <a:p>
            <a:r>
              <a:rPr lang="en-US" dirty="0" smtClean="0"/>
              <a:t>$</a:t>
            </a:r>
            <a:r>
              <a:rPr lang="en-US" dirty="0" smtClean="0"/>
              <a:t>("#</a:t>
            </a:r>
            <a:r>
              <a:rPr lang="en-US" dirty="0" err="1" smtClean="0"/>
              <a:t>hello").css("background</a:t>
            </a:r>
            <a:r>
              <a:rPr lang="en-US" dirty="0" smtClean="0"/>
              <a:t>-color", "black");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en-US" dirty="0" smtClean="0"/>
              <a:t>r</a:t>
            </a:r>
            <a:r>
              <a:rPr lang="en-US" dirty="0" smtClean="0"/>
              <a:t>ecap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= </a:t>
            </a:r>
            <a:r>
              <a:rPr lang="en-US" dirty="0" smtClean="0">
                <a:solidFill>
                  <a:srgbClr val="2DA2BF"/>
                </a:solidFill>
              </a:rPr>
              <a:t>Opportunity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55750"/>
            <a:ext cx="2171700" cy="374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757" y="1504950"/>
            <a:ext cx="2348243" cy="4286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0600" y="5562600"/>
            <a:ext cx="7696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next years up to 90% of the mobile market will be </a:t>
            </a:r>
            <a:r>
              <a:rPr lang="en-US" dirty="0" err="1" smtClean="0"/>
              <a:t>smartphones</a:t>
            </a:r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8" name="Right Arrow 7"/>
          <p:cNvSpPr/>
          <p:nvPr/>
        </p:nvSpPr>
        <p:spPr>
          <a:xfrm>
            <a:off x="3962400" y="31242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&amp; </a:t>
            </a:r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2120900"/>
            <a:ext cx="3098800" cy="261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GET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POST</a:t>
            </a:r>
            <a:r>
              <a:rPr lang="en-US" dirty="0" smtClean="0"/>
              <a:t> </a:t>
            </a:r>
          </a:p>
          <a:p>
            <a:r>
              <a:rPr lang="en-US" dirty="0" smtClean="0"/>
              <a:t>Asynchronous </a:t>
            </a:r>
            <a:r>
              <a:rPr lang="en-US" dirty="0" err="1" smtClean="0"/>
              <a:t>vs</a:t>
            </a:r>
            <a:r>
              <a:rPr lang="en-US" dirty="0" smtClean="0"/>
              <a:t> Synchronous</a:t>
            </a:r>
            <a:r>
              <a:rPr lang="en-US" dirty="0" smtClean="0"/>
              <a:t> </a:t>
            </a:r>
          </a:p>
          <a:p>
            <a:r>
              <a:rPr lang="en-US" dirty="0" smtClean="0"/>
              <a:t>XML </a:t>
            </a:r>
            <a:r>
              <a:rPr lang="en-US" dirty="0" err="1" smtClean="0"/>
              <a:t>vs</a:t>
            </a:r>
            <a:r>
              <a:rPr lang="en-US" dirty="0" smtClean="0"/>
              <a:t> JSON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</a:t>
            </a:r>
            <a:r>
              <a:rPr lang="en-US" dirty="0" smtClean="0"/>
              <a:t> </a:t>
            </a:r>
            <a:r>
              <a:rPr lang="en-US" sz="1800" dirty="0" smtClean="0"/>
              <a:t>http</a:t>
            </a:r>
            <a:r>
              <a:rPr lang="en-US" sz="1800" dirty="0" smtClean="0"/>
              <a:t>://</a:t>
            </a:r>
            <a:r>
              <a:rPr lang="en-US" sz="1800" dirty="0" err="1" smtClean="0"/>
              <a:t>example.com/index.html?hello</a:t>
            </a:r>
            <a:r>
              <a:rPr lang="en-US" sz="1800" dirty="0" smtClean="0"/>
              <a:t>=</a:t>
            </a:r>
            <a:r>
              <a:rPr lang="en-US" sz="1800" dirty="0" err="1" smtClean="0"/>
              <a:t>yes&amp;goodbye</a:t>
            </a:r>
            <a:r>
              <a:rPr lang="en-US" sz="1800" dirty="0" smtClean="0"/>
              <a:t>=no</a:t>
            </a:r>
            <a:r>
              <a:rPr lang="en-US" sz="1800" dirty="0" smtClean="0"/>
              <a:t>  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message </a:t>
            </a:r>
            <a:r>
              <a:rPr lang="en-US" dirty="0" smtClean="0"/>
              <a:t>body </a:t>
            </a:r>
          </a:p>
          <a:p>
            <a:pPr lvl="1"/>
            <a:r>
              <a:rPr lang="en-US" dirty="0" smtClean="0"/>
              <a:t>Query </a:t>
            </a:r>
            <a:r>
              <a:rPr lang="en-US" dirty="0" smtClean="0"/>
              <a:t>is in the </a:t>
            </a:r>
            <a:r>
              <a:rPr lang="en-US" dirty="0" smtClean="0"/>
              <a:t>URL </a:t>
            </a:r>
          </a:p>
          <a:p>
            <a:pPr lvl="1"/>
            <a:r>
              <a:rPr lang="en-US" dirty="0" smtClean="0"/>
              <a:t>Shouldn't </a:t>
            </a:r>
            <a:r>
              <a:rPr lang="en-US" dirty="0" smtClean="0"/>
              <a:t>change data on server</a:t>
            </a:r>
            <a:r>
              <a:rPr lang="en-US" dirty="0" smtClean="0"/>
              <a:t>  </a:t>
            </a:r>
          </a:p>
          <a:p>
            <a:endParaRPr lang="en-US" dirty="0" smtClean="0"/>
          </a:p>
          <a:p>
            <a:r>
              <a:rPr lang="en-US" dirty="0" smtClean="0"/>
              <a:t>POST </a:t>
            </a:r>
            <a:r>
              <a:rPr lang="en-US" sz="1800" dirty="0" smtClean="0"/>
              <a:t>http</a:t>
            </a:r>
            <a:r>
              <a:rPr lang="en-US" sz="1800" dirty="0" smtClean="0"/>
              <a:t>://</a:t>
            </a:r>
            <a:r>
              <a:rPr lang="en-US" sz="1800" dirty="0" err="1" smtClean="0"/>
              <a:t>example.com/</a:t>
            </a:r>
            <a:r>
              <a:rPr lang="en-US" sz="1800" dirty="0" err="1" smtClean="0"/>
              <a:t>index.php</a:t>
            </a:r>
            <a:endParaRPr lang="en-US" sz="1800" dirty="0" smtClean="0"/>
          </a:p>
          <a:p>
            <a:pPr lvl="1"/>
            <a:r>
              <a:rPr lang="en-US" dirty="0" smtClean="0"/>
              <a:t>Message </a:t>
            </a:r>
            <a:r>
              <a:rPr lang="en-US" dirty="0" smtClean="0"/>
              <a:t>body has parameters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Can </a:t>
            </a:r>
            <a:r>
              <a:rPr lang="en-US" dirty="0" smtClean="0"/>
              <a:t>have side-effects,</a:t>
            </a:r>
            <a:r>
              <a:rPr lang="en-US" dirty="0" smtClean="0"/>
              <a:t> change </a:t>
            </a:r>
            <a:r>
              <a:rPr lang="en-US" dirty="0" smtClean="0"/>
              <a:t>data on server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Can </a:t>
            </a:r>
            <a:r>
              <a:rPr lang="en-US" dirty="0" smtClean="0"/>
              <a:t>carry more data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This </a:t>
            </a:r>
            <a:r>
              <a:rPr lang="en-US" dirty="0" smtClean="0"/>
              <a:t>is an </a:t>
            </a:r>
            <a:r>
              <a:rPr lang="en-US" i="1" dirty="0" smtClean="0"/>
              <a:t>action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Basics: GET &amp; POST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 smtClean="0"/>
          </a:p>
          <a:p>
            <a:pPr>
              <a:buNone/>
            </a:pPr>
            <a:endParaRPr lang="en-US" i="1" dirty="0" smtClean="0"/>
          </a:p>
          <a:p>
            <a:r>
              <a:rPr lang="en-US" i="1" dirty="0" smtClean="0"/>
              <a:t>fetch </a:t>
            </a:r>
            <a:r>
              <a:rPr lang="en-US" i="1" dirty="0" smtClean="0"/>
              <a:t>using GET</a:t>
            </a:r>
            <a:r>
              <a:rPr lang="en-US" i="1" dirty="0" smtClean="0"/>
              <a:t> </a:t>
            </a:r>
          </a:p>
          <a:p>
            <a:endParaRPr lang="en-US" i="1" dirty="0" smtClean="0"/>
          </a:p>
          <a:p>
            <a:r>
              <a:rPr lang="en-US" i="1" dirty="0" smtClean="0"/>
              <a:t>change </a:t>
            </a:r>
            <a:r>
              <a:rPr lang="en-US" i="1" dirty="0" smtClean="0"/>
              <a:t>using POST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other words...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pPr>
              <a:buNone/>
            </a:pPr>
            <a:r>
              <a:rPr lang="en-US" b="1" dirty="0" smtClean="0"/>
              <a:t>Asynchronous </a:t>
            </a:r>
          </a:p>
          <a:p>
            <a:pPr>
              <a:buNone/>
            </a:pPr>
            <a:r>
              <a:rPr lang="en-US" b="1" dirty="0" err="1" smtClean="0"/>
              <a:t>Javascript</a:t>
            </a:r>
            <a:r>
              <a:rPr lang="en-US" b="1" dirty="0" smtClean="0"/>
              <a:t> </a:t>
            </a:r>
          </a:p>
          <a:p>
            <a:pPr>
              <a:buNone/>
            </a:pPr>
            <a:r>
              <a:rPr lang="en-US" b="1" dirty="0" smtClean="0"/>
              <a:t>And </a:t>
            </a:r>
          </a:p>
          <a:p>
            <a:pPr>
              <a:buNone/>
            </a:pPr>
            <a:r>
              <a:rPr lang="en-US" b="1" dirty="0" smtClean="0"/>
              <a:t>XML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/>
              <a:t>context of network connections: let other stuff happen while a network request is going 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asynchronous mean?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7 at 2.10.23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677" y="1481138"/>
            <a:ext cx="4776645" cy="4525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7 at 2.13.25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774" y="1481138"/>
            <a:ext cx="3496451" cy="4525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 smtClean="0"/>
              <a:t>people use JSON instead of </a:t>
            </a:r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easier </a:t>
            </a:r>
            <a:r>
              <a:rPr lang="en-US" dirty="0" smtClean="0"/>
              <a:t>to build/parse than XML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JavaScript </a:t>
            </a:r>
            <a:r>
              <a:rPr lang="en-US" b="1" dirty="0" smtClean="0"/>
              <a:t>Object </a:t>
            </a:r>
            <a:r>
              <a:rPr lang="en-US" b="1" dirty="0" smtClean="0"/>
              <a:t>Notation</a:t>
            </a:r>
          </a:p>
          <a:p>
            <a:pPr lvl="1"/>
            <a:r>
              <a:rPr lang="en-US" b="1" dirty="0" smtClean="0"/>
              <a:t>Takes </a:t>
            </a:r>
            <a:r>
              <a:rPr lang="en-US" b="1" dirty="0" smtClean="0"/>
              <a:t>the array, object, and string notation from JS &amp; makes it a transport format (can send around a string that evaluates to JSON)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JSON?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Mobile web growth has outpaced desktop web growth 8x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= </a:t>
            </a:r>
            <a:r>
              <a:rPr lang="en-US" dirty="0" smtClean="0">
                <a:solidFill>
                  <a:srgbClr val="2DA2BF"/>
                </a:solidFill>
              </a:rPr>
              <a:t>Opportunity</a:t>
            </a:r>
            <a:endParaRPr lang="en-US" dirty="0">
              <a:solidFill>
                <a:srgbClr val="2DA2B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14600"/>
            <a:ext cx="4876800" cy="3653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smtClean="0"/>
              <a:t>classes: [{</a:t>
            </a:r>
          </a:p>
          <a:p>
            <a:pPr lvl="1">
              <a:buNone/>
            </a:pPr>
            <a:r>
              <a:rPr lang="en-US" dirty="0" smtClean="0"/>
              <a:t>	"</a:t>
            </a:r>
            <a:r>
              <a:rPr lang="en-US" dirty="0" err="1" smtClean="0"/>
              <a:t>name":</a:t>
            </a:r>
            <a:r>
              <a:rPr lang="en-US" dirty="0" err="1" smtClean="0"/>
              <a:t>"</a:t>
            </a:r>
            <a:r>
              <a:rPr lang="en-US" dirty="0" err="1" smtClean="0"/>
              <a:t>SAE</a:t>
            </a:r>
            <a:r>
              <a:rPr lang="en-US" dirty="0" smtClean="0"/>
              <a:t>"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"</a:t>
            </a:r>
            <a:r>
              <a:rPr lang="en-US" dirty="0" smtClean="0"/>
              <a:t>location": </a:t>
            </a:r>
            <a:r>
              <a:rPr lang="en-US" dirty="0" smtClean="0"/>
              <a:t>"</a:t>
            </a:r>
            <a:r>
              <a:rPr lang="en-US" dirty="0" err="1" smtClean="0"/>
              <a:t>Ampth</a:t>
            </a:r>
            <a:r>
              <a:rPr lang="en-US" dirty="0" smtClean="0"/>
              <a:t> 1</a:t>
            </a:r>
            <a:r>
              <a:rPr lang="en-US" dirty="0" smtClean="0"/>
              <a:t>”</a:t>
            </a:r>
          </a:p>
          <a:p>
            <a:pPr lvl="1">
              <a:buNone/>
            </a:pPr>
            <a:r>
              <a:rPr lang="en-US" dirty="0" smtClean="0"/>
              <a:t>	},{</a:t>
            </a:r>
          </a:p>
          <a:p>
            <a:pPr lvl="1">
              <a:buNone/>
            </a:pPr>
            <a:r>
              <a:rPr lang="en-US" dirty="0" smtClean="0"/>
              <a:t>	"</a:t>
            </a:r>
            <a:r>
              <a:rPr lang="en-US" dirty="0" err="1" smtClean="0"/>
              <a:t>name":</a:t>
            </a:r>
            <a:r>
              <a:rPr lang="en-US" dirty="0" err="1" smtClean="0"/>
              <a:t>"</a:t>
            </a:r>
            <a:r>
              <a:rPr lang="en-US" dirty="0" err="1" smtClean="0"/>
              <a:t>Diktia</a:t>
            </a:r>
            <a:r>
              <a:rPr lang="en-US" dirty="0" smtClean="0"/>
              <a:t>"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"</a:t>
            </a:r>
            <a:r>
              <a:rPr lang="en-US" dirty="0" smtClean="0"/>
              <a:t>location":</a:t>
            </a:r>
            <a:r>
              <a:rPr lang="en-US" dirty="0" smtClean="0"/>
              <a:t> ”</a:t>
            </a:r>
            <a:r>
              <a:rPr lang="en-US" dirty="0" err="1" smtClean="0"/>
              <a:t>Aith</a:t>
            </a:r>
            <a:r>
              <a:rPr lang="en-US" dirty="0" smtClean="0"/>
              <a:t> </a:t>
            </a:r>
            <a:r>
              <a:rPr lang="en-US" dirty="0" smtClean="0"/>
              <a:t>2</a:t>
            </a:r>
            <a:r>
              <a:rPr lang="en-US" dirty="0" smtClean="0"/>
              <a:t>”</a:t>
            </a:r>
          </a:p>
          <a:p>
            <a:pPr lvl="1">
              <a:buNone/>
            </a:pPr>
            <a:r>
              <a:rPr lang="en-US" dirty="0" smtClean="0"/>
              <a:t>	}</a:t>
            </a:r>
          </a:p>
          <a:p>
            <a:pPr lvl="1">
              <a:buNone/>
            </a:pPr>
            <a:r>
              <a:rPr lang="en-US" dirty="0" smtClean="0"/>
              <a:t>]}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smtClean="0"/>
              <a:t>JSON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smtClean="0"/>
              <a:t>classes: [{</a:t>
            </a:r>
          </a:p>
          <a:p>
            <a:pPr lvl="1">
              <a:buNone/>
            </a:pPr>
            <a:r>
              <a:rPr lang="en-US" dirty="0" smtClean="0"/>
              <a:t>	"</a:t>
            </a:r>
            <a:r>
              <a:rPr lang="en-US" dirty="0" err="1" smtClean="0"/>
              <a:t>name"</a:t>
            </a:r>
            <a:r>
              <a:rPr lang="en-US" dirty="0" err="1" smtClean="0"/>
              <a:t>:”SAE</a:t>
            </a:r>
            <a:r>
              <a:rPr lang="en-US" dirty="0" smtClean="0"/>
              <a:t>"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"</a:t>
            </a:r>
            <a:r>
              <a:rPr lang="en-US" dirty="0" smtClean="0"/>
              <a:t>location":</a:t>
            </a:r>
            <a:r>
              <a:rPr lang="en-US" dirty="0" smtClean="0"/>
              <a:t> ”</a:t>
            </a:r>
            <a:r>
              <a:rPr lang="en-US" dirty="0" err="1" smtClean="0"/>
              <a:t>Ampth</a:t>
            </a:r>
            <a:r>
              <a:rPr lang="en-US" dirty="0" smtClean="0"/>
              <a:t> 1”</a:t>
            </a:r>
          </a:p>
          <a:p>
            <a:pPr lvl="1">
              <a:buNone/>
            </a:pPr>
            <a:r>
              <a:rPr lang="en-US" dirty="0" smtClean="0"/>
              <a:t>	},{</a:t>
            </a:r>
          </a:p>
          <a:p>
            <a:pPr lvl="1">
              <a:buNone/>
            </a:pPr>
            <a:r>
              <a:rPr lang="en-US" dirty="0" smtClean="0"/>
              <a:t>	"</a:t>
            </a:r>
            <a:r>
              <a:rPr lang="en-US" dirty="0" err="1" smtClean="0"/>
              <a:t>name"</a:t>
            </a:r>
            <a:r>
              <a:rPr lang="en-US" dirty="0" err="1" smtClean="0"/>
              <a:t>:”Diktia</a:t>
            </a:r>
            <a:r>
              <a:rPr lang="en-US" dirty="0" smtClean="0"/>
              <a:t>"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"</a:t>
            </a:r>
            <a:r>
              <a:rPr lang="en-US" dirty="0" smtClean="0"/>
              <a:t>location":</a:t>
            </a:r>
            <a:r>
              <a:rPr lang="en-US" dirty="0" smtClean="0"/>
              <a:t> ”</a:t>
            </a:r>
            <a:r>
              <a:rPr lang="en-US" dirty="0" err="1" smtClean="0"/>
              <a:t>Aith</a:t>
            </a:r>
            <a:r>
              <a:rPr lang="en-US" dirty="0" smtClean="0"/>
              <a:t> 2”</a:t>
            </a:r>
          </a:p>
          <a:p>
            <a:pPr lvl="1">
              <a:buNone/>
            </a:pPr>
            <a:r>
              <a:rPr lang="en-US" dirty="0" smtClean="0"/>
              <a:t>	}</a:t>
            </a:r>
          </a:p>
          <a:p>
            <a:pPr lvl="1">
              <a:buNone/>
            </a:pPr>
            <a:r>
              <a:rPr lang="en-US" dirty="0" smtClean="0"/>
              <a:t>]</a:t>
            </a:r>
            <a:r>
              <a:rPr lang="en-US" dirty="0" smtClean="0"/>
              <a:t>} // this is an object with an array inside</a:t>
            </a:r>
            <a:r>
              <a:rPr lang="en-US" dirty="0" smtClean="0"/>
              <a:t> that contains two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smtClean="0"/>
              <a:t>JSON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Takes </a:t>
            </a:r>
            <a:r>
              <a:rPr lang="en-US" dirty="0" smtClean="0"/>
              <a:t>JSON data, encoded in a string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Returns </a:t>
            </a:r>
            <a:r>
              <a:rPr lang="en-US" dirty="0" smtClean="0"/>
              <a:t>an object you can use in JS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JSON.parse</a:t>
            </a:r>
            <a:r>
              <a:rPr lang="en-US" dirty="0" smtClean="0"/>
              <a:t>( 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var</a:t>
            </a:r>
            <a:r>
              <a:rPr lang="en-US" dirty="0" smtClean="0"/>
              <a:t> a = "[5,4,3,2,1,\"hello\"]"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&gt;</a:t>
            </a:r>
            <a:r>
              <a:rPr lang="en-US" dirty="0" smtClean="0"/>
              <a:t>&gt;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b</a:t>
            </a:r>
            <a:r>
              <a:rPr lang="en-US" dirty="0" smtClean="0"/>
              <a:t> = </a:t>
            </a:r>
            <a:r>
              <a:rPr lang="en-US" dirty="0" err="1" smtClean="0"/>
              <a:t>JSON.parse(a</a:t>
            </a:r>
            <a:r>
              <a:rPr lang="en-US" dirty="0" smtClean="0"/>
              <a:t>);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&gt;</a:t>
            </a:r>
            <a:r>
              <a:rPr lang="en-US" dirty="0" smtClean="0"/>
              <a:t>&gt; </a:t>
            </a:r>
            <a:r>
              <a:rPr lang="en-US" dirty="0" err="1" smtClean="0"/>
              <a:t>a.length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6</a:t>
            </a:r>
          </a:p>
          <a:p>
            <a:pPr>
              <a:buNone/>
            </a:pPr>
            <a:r>
              <a:rPr lang="en-US" dirty="0" smtClean="0"/>
              <a:t>&gt;</a:t>
            </a:r>
            <a:r>
              <a:rPr lang="en-US" dirty="0" smtClean="0"/>
              <a:t>&gt; a[5]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"</a:t>
            </a:r>
            <a:r>
              <a:rPr lang="en-US" dirty="0" smtClean="0"/>
              <a:t>hello"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Takes </a:t>
            </a:r>
            <a:r>
              <a:rPr lang="en-US" dirty="0" smtClean="0"/>
              <a:t>a </a:t>
            </a:r>
            <a:r>
              <a:rPr lang="en-US" dirty="0" err="1" smtClean="0"/>
              <a:t>Javascript</a:t>
            </a:r>
            <a:r>
              <a:rPr lang="en-US" dirty="0" smtClean="0"/>
              <a:t> Array, Object, or String, and turns it into JSON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JSON.stringify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var</a:t>
            </a:r>
            <a:r>
              <a:rPr lang="en-US" dirty="0" smtClean="0"/>
              <a:t> a = {"</a:t>
            </a:r>
            <a:r>
              <a:rPr lang="en-US" dirty="0" err="1" smtClean="0"/>
              <a:t>dog":"bark</a:t>
            </a:r>
            <a:r>
              <a:rPr lang="en-US" dirty="0" smtClean="0"/>
              <a:t>", "</a:t>
            </a:r>
            <a:r>
              <a:rPr lang="en-US" dirty="0" err="1" smtClean="0"/>
              <a:t>cat":"meow</a:t>
            </a:r>
            <a:r>
              <a:rPr lang="en-US" dirty="0" smtClean="0"/>
              <a:t>"}</a:t>
            </a:r>
            <a:r>
              <a:rPr lang="en-US" dirty="0" smtClean="0"/>
              <a:t>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&gt;</a:t>
            </a:r>
            <a:r>
              <a:rPr lang="en-US" dirty="0" smtClean="0"/>
              <a:t>&gt; </a:t>
            </a:r>
            <a:r>
              <a:rPr lang="en-US" dirty="0" err="1" smtClean="0"/>
              <a:t>JSON.stringify(a</a:t>
            </a:r>
            <a:r>
              <a:rPr lang="en-US" dirty="0" smtClean="0"/>
              <a:t>)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"{\"dog\":\"bark\", \"cat\":\"meow\"}"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overall </a:t>
            </a:r>
            <a:r>
              <a:rPr lang="en-US" dirty="0" smtClean="0"/>
              <a:t>function: .</a:t>
            </a:r>
            <a:r>
              <a:rPr lang="en-US" dirty="0" err="1" smtClean="0"/>
              <a:t>ajax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Shortcuts: .</a:t>
            </a:r>
            <a:r>
              <a:rPr lang="en-US" dirty="0" smtClean="0"/>
              <a:t>get, .post, .</a:t>
            </a:r>
            <a:r>
              <a:rPr lang="en-US" dirty="0" err="1" smtClean="0"/>
              <a:t>getJSON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Requests in </a:t>
            </a:r>
            <a:r>
              <a:rPr lang="en-US" dirty="0" err="1" smtClean="0"/>
              <a:t>jQuery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options = {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data</a:t>
            </a:r>
            <a:r>
              <a:rPr lang="en-US" dirty="0" smtClean="0"/>
              <a:t>: </a:t>
            </a: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smtClean="0"/>
              <a:t>	"</a:t>
            </a:r>
            <a:r>
              <a:rPr lang="en-US" dirty="0" err="1" smtClean="0"/>
              <a:t>animals":["dog</a:t>
            </a:r>
            <a:r>
              <a:rPr lang="en-US" dirty="0" smtClean="0"/>
              <a:t>", "cat", "cow"</a:t>
            </a:r>
            <a:r>
              <a:rPr lang="en-US" dirty="0" smtClean="0"/>
              <a:t>]</a:t>
            </a:r>
          </a:p>
          <a:p>
            <a:pPr lvl="1">
              <a:buNone/>
            </a:pPr>
            <a:r>
              <a:rPr lang="en-US" dirty="0" smtClean="0"/>
              <a:t>}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err="1" smtClean="0"/>
              <a:t>dataType</a:t>
            </a:r>
            <a:r>
              <a:rPr lang="en-US" dirty="0" smtClean="0"/>
              <a:t>: "</a:t>
            </a:r>
            <a:r>
              <a:rPr lang="en-US" dirty="0" err="1" smtClean="0"/>
              <a:t>json</a:t>
            </a:r>
            <a:r>
              <a:rPr lang="en-US" dirty="0" smtClean="0"/>
              <a:t>",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error</a:t>
            </a:r>
            <a:r>
              <a:rPr lang="en-US" dirty="0" smtClean="0"/>
              <a:t>: </a:t>
            </a:r>
            <a:r>
              <a:rPr lang="en-US" dirty="0" err="1" smtClean="0"/>
              <a:t>onError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success</a:t>
            </a:r>
            <a:r>
              <a:rPr lang="en-US" dirty="0" smtClean="0"/>
              <a:t>: </a:t>
            </a:r>
            <a:r>
              <a:rPr lang="en-US" dirty="0" err="1" smtClean="0"/>
              <a:t>successFn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err="1" smtClean="0"/>
              <a:t>url</a:t>
            </a:r>
            <a:r>
              <a:rPr lang="en-US" dirty="0" smtClean="0"/>
              <a:t>: "/</a:t>
            </a:r>
            <a:r>
              <a:rPr lang="en-US" dirty="0" err="1" smtClean="0"/>
              <a:t>postAnimal.php</a:t>
            </a:r>
            <a:r>
              <a:rPr lang="en-US" dirty="0" smtClean="0"/>
              <a:t>”</a:t>
            </a:r>
          </a:p>
          <a:p>
            <a:pPr lvl="1">
              <a:buNone/>
            </a:pPr>
            <a:r>
              <a:rPr lang="en-US" dirty="0" smtClean="0"/>
              <a:t>}</a:t>
            </a:r>
            <a:r>
              <a:rPr lang="en-US" dirty="0" smtClean="0"/>
              <a:t>;</a:t>
            </a:r>
            <a:r>
              <a:rPr lang="en-US" dirty="0" smtClean="0"/>
              <a:t> 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$</a:t>
            </a:r>
            <a:r>
              <a:rPr lang="en-US" dirty="0" smtClean="0"/>
              <a:t>.</a:t>
            </a:r>
            <a:r>
              <a:rPr lang="en-US" dirty="0" err="1" smtClean="0"/>
              <a:t>ajax(options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$.</a:t>
            </a:r>
            <a:r>
              <a:rPr lang="en-US" dirty="0" err="1" smtClean="0"/>
              <a:t>ajax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400" dirty="0" smtClean="0"/>
              <a:t>response</a:t>
            </a:r>
            <a:r>
              <a:rPr lang="en-US" sz="2400" dirty="0" smtClean="0"/>
              <a:t>: {'</a:t>
            </a:r>
            <a:r>
              <a:rPr lang="en-US" sz="2400" dirty="0" err="1" smtClean="0"/>
              <a:t>dog':'bark</a:t>
            </a:r>
            <a:r>
              <a:rPr lang="en-US" sz="2400" dirty="0" smtClean="0"/>
              <a:t>', '</a:t>
            </a:r>
            <a:r>
              <a:rPr lang="en-US" sz="2400" dirty="0" err="1" smtClean="0"/>
              <a:t>cat':'meow</a:t>
            </a:r>
            <a:r>
              <a:rPr lang="en-US" sz="2400" dirty="0" smtClean="0"/>
              <a:t>', '</a:t>
            </a:r>
            <a:r>
              <a:rPr lang="en-US" sz="2400" dirty="0" err="1" smtClean="0"/>
              <a:t>cow':'</a:t>
            </a:r>
            <a:r>
              <a:rPr lang="en-US" sz="2400" dirty="0" err="1" smtClean="0"/>
              <a:t>moo</a:t>
            </a:r>
            <a:r>
              <a:rPr lang="en-US" sz="2400" dirty="0" smtClean="0"/>
              <a:t>’}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function </a:t>
            </a:r>
            <a:r>
              <a:rPr lang="en-US" sz="2400" dirty="0" err="1" smtClean="0"/>
              <a:t>onSuccess(data</a:t>
            </a:r>
            <a:r>
              <a:rPr lang="en-US" sz="2400" dirty="0" smtClean="0"/>
              <a:t>) {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$</a:t>
            </a:r>
            <a:r>
              <a:rPr lang="en-US" sz="2400" dirty="0" smtClean="0"/>
              <a:t>.</a:t>
            </a:r>
            <a:r>
              <a:rPr lang="en-US" sz="2400" dirty="0" err="1" smtClean="0"/>
              <a:t>each(data</a:t>
            </a:r>
            <a:r>
              <a:rPr lang="en-US" sz="2400" dirty="0" smtClean="0"/>
              <a:t>, </a:t>
            </a:r>
            <a:r>
              <a:rPr lang="en-US" sz="2400" dirty="0" err="1" smtClean="0"/>
              <a:t>function(i</a:t>
            </a:r>
            <a:r>
              <a:rPr lang="en-US" sz="2400" dirty="0" smtClean="0"/>
              <a:t>, item) </a:t>
            </a:r>
            <a:r>
              <a:rPr lang="en-US" sz="2400" dirty="0" smtClean="0"/>
              <a:t>{</a:t>
            </a:r>
          </a:p>
          <a:p>
            <a:pPr>
              <a:buNone/>
            </a:pPr>
            <a:r>
              <a:rPr lang="en-US" sz="2400" dirty="0" smtClean="0"/>
              <a:t>		$</a:t>
            </a:r>
            <a:r>
              <a:rPr lang="en-US" sz="2400" dirty="0" smtClean="0"/>
              <a:t>("&lt;div&gt;" + </a:t>
            </a:r>
            <a:r>
              <a:rPr lang="en-US" sz="2400" dirty="0" err="1" smtClean="0"/>
              <a:t>i</a:t>
            </a:r>
            <a:r>
              <a:rPr lang="en-US" sz="2400" dirty="0" smtClean="0"/>
              <a:t> + " says " + item + "&lt;</a:t>
            </a:r>
            <a:r>
              <a:rPr lang="en-US" sz="2400" dirty="0" smtClean="0"/>
              <a:t>/div</a:t>
            </a:r>
            <a:r>
              <a:rPr lang="en-US" sz="2400" dirty="0" smtClean="0"/>
              <a:t>&gt;"</a:t>
            </a:r>
            <a:r>
              <a:rPr lang="en-US" sz="2400" dirty="0" smtClean="0"/>
              <a:t>)</a:t>
            </a:r>
          </a:p>
          <a:p>
            <a:pPr>
              <a:buNone/>
            </a:pPr>
            <a:r>
              <a:rPr lang="en-US" sz="2400" dirty="0" smtClean="0"/>
              <a:t>		.</a:t>
            </a:r>
            <a:r>
              <a:rPr lang="en-US" sz="2400" dirty="0" err="1" smtClean="0"/>
              <a:t>appendTo("#animals</a:t>
            </a:r>
            <a:r>
              <a:rPr lang="en-US" sz="2400" dirty="0" smtClean="0"/>
              <a:t>")</a:t>
            </a:r>
            <a:r>
              <a:rPr lang="en-US" sz="2400" dirty="0" smtClean="0"/>
              <a:t>;</a:t>
            </a:r>
          </a:p>
          <a:p>
            <a:pPr>
              <a:buNone/>
            </a:pPr>
            <a:r>
              <a:rPr lang="en-US" sz="2400" dirty="0" smtClean="0"/>
              <a:t>	})</a:t>
            </a:r>
          </a:p>
          <a:p>
            <a:pPr>
              <a:buNone/>
            </a:pPr>
            <a:r>
              <a:rPr lang="en-US" sz="2400" dirty="0" smtClean="0"/>
              <a:t>}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function </a:t>
            </a:r>
            <a:r>
              <a:rPr lang="en-US" sz="2400" dirty="0" err="1" smtClean="0"/>
              <a:t>onError</a:t>
            </a:r>
            <a:r>
              <a:rPr lang="en-US" sz="2400" dirty="0" err="1" smtClean="0"/>
              <a:t>(function(request</a:t>
            </a:r>
            <a:r>
              <a:rPr lang="en-US" sz="2400" dirty="0" smtClean="0"/>
              <a:t>, settings) {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$</a:t>
            </a:r>
            <a:r>
              <a:rPr lang="en-US" sz="2400" dirty="0" smtClean="0"/>
              <a:t>("#</a:t>
            </a:r>
            <a:r>
              <a:rPr lang="en-US" sz="2400" dirty="0" err="1" smtClean="0"/>
              <a:t>status").append</a:t>
            </a:r>
            <a:r>
              <a:rPr lang="en-US" sz="2400" dirty="0" smtClean="0"/>
              <a:t>("&lt;div&gt;Error fetching " + </a:t>
            </a:r>
            <a:r>
              <a:rPr lang="en-US" sz="2400" dirty="0" err="1" smtClean="0"/>
              <a:t>settings.url</a:t>
            </a:r>
            <a:r>
              <a:rPr lang="en-US" sz="2400" dirty="0" smtClean="0"/>
              <a:t> + "&lt;/div&gt;"</a:t>
            </a:r>
            <a:r>
              <a:rPr lang="en-US" sz="2400" dirty="0" smtClean="0"/>
              <a:t>)</a:t>
            </a:r>
          </a:p>
          <a:p>
            <a:pPr>
              <a:buNone/>
            </a:pPr>
            <a:r>
              <a:rPr lang="en-US" sz="2400" dirty="0" smtClean="0"/>
              <a:t>})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&amp; Failure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$</a:t>
            </a:r>
            <a:r>
              <a:rPr lang="en-US" dirty="0" smtClean="0"/>
              <a:t>.</a:t>
            </a:r>
            <a:r>
              <a:rPr lang="en-US" dirty="0" err="1" smtClean="0"/>
              <a:t>get(url</a:t>
            </a:r>
            <a:r>
              <a:rPr lang="en-US" dirty="0" smtClean="0"/>
              <a:t>, data, </a:t>
            </a:r>
            <a:r>
              <a:rPr lang="en-US" dirty="0" err="1" smtClean="0"/>
              <a:t>successCallback</a:t>
            </a:r>
            <a:r>
              <a:rPr lang="en-US" dirty="0" smtClean="0"/>
              <a:t>);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/</a:t>
            </a:r>
            <a:r>
              <a:rPr lang="en-US" dirty="0" smtClean="0"/>
              <a:t>/</a:t>
            </a:r>
            <a:r>
              <a:rPr lang="en-US" dirty="0" smtClean="0"/>
              <a:t> no </a:t>
            </a:r>
            <a:r>
              <a:rPr lang="en-US" dirty="0" smtClean="0"/>
              <a:t>error callback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/</a:t>
            </a:r>
            <a:r>
              <a:rPr lang="en-US" dirty="0" smtClean="0"/>
              <a:t>/ grabs HTML or </a:t>
            </a:r>
            <a:r>
              <a:rPr lang="en-US" dirty="0" smtClean="0"/>
              <a:t>XML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$</a:t>
            </a:r>
            <a:r>
              <a:rPr lang="en-US" dirty="0" smtClean="0"/>
              <a:t>.</a:t>
            </a:r>
            <a:r>
              <a:rPr lang="en-US" dirty="0" err="1" smtClean="0"/>
              <a:t>getJSON(url</a:t>
            </a:r>
            <a:r>
              <a:rPr lang="en-US" dirty="0" smtClean="0"/>
              <a:t>, data, </a:t>
            </a:r>
            <a:r>
              <a:rPr lang="en-US" dirty="0" err="1" smtClean="0"/>
              <a:t>successCallback</a:t>
            </a:r>
            <a:r>
              <a:rPr lang="en-US" dirty="0" smtClean="0"/>
              <a:t>);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/</a:t>
            </a:r>
            <a:r>
              <a:rPr lang="en-US" dirty="0" smtClean="0"/>
              <a:t>/ also no error callback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/</a:t>
            </a:r>
            <a:r>
              <a:rPr lang="en-US" dirty="0" smtClean="0"/>
              <a:t>/ but grabs &amp; parses JSON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People </a:t>
            </a:r>
            <a:r>
              <a:rPr lang="en-US" dirty="0" smtClean="0"/>
              <a:t>come online on mobile first on new markets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= </a:t>
            </a:r>
            <a:r>
              <a:rPr lang="en-US" dirty="0" smtClean="0">
                <a:solidFill>
                  <a:srgbClr val="2DA2BF"/>
                </a:solidFill>
              </a:rPr>
              <a:t>Opportunity</a:t>
            </a:r>
            <a:endParaRPr lang="en-US" dirty="0">
              <a:solidFill>
                <a:srgbClr val="2DA2B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48000"/>
            <a:ext cx="3149600" cy="257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26091"/>
            <a:ext cx="30480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400" dirty="0" smtClean="0"/>
              <a:t>&lt;form id="</a:t>
            </a:r>
            <a:r>
              <a:rPr lang="en-US" sz="2400" dirty="0" err="1" smtClean="0"/>
              <a:t>mainform</a:t>
            </a:r>
            <a:r>
              <a:rPr lang="en-US" sz="2400" dirty="0" smtClean="0"/>
              <a:t>" method="POST" action="</a:t>
            </a:r>
            <a:r>
              <a:rPr lang="en-US" sz="2400" dirty="0" err="1" smtClean="0"/>
              <a:t>server.php</a:t>
            </a:r>
            <a:r>
              <a:rPr lang="en-US" sz="2400" dirty="0" smtClean="0"/>
              <a:t>”&gt;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smtClean="0"/>
              <a:t>td&gt;Your name&lt;/td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smtClean="0"/>
              <a:t>td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	&lt;</a:t>
            </a:r>
            <a:r>
              <a:rPr lang="en-US" sz="2400" dirty="0" smtClean="0"/>
              <a:t>input type="text" name="name"/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smtClean="0"/>
              <a:t>/td&gt;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smtClean="0"/>
              <a:t>td&gt;E-mail&lt;/td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smtClean="0"/>
              <a:t>td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	&lt;</a:t>
            </a:r>
            <a:r>
              <a:rPr lang="en-US" sz="2400" dirty="0" smtClean="0"/>
              <a:t>input type="text" name="email"/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smtClean="0"/>
              <a:t>/td&gt;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smtClean="0"/>
              <a:t>td </a:t>
            </a:r>
            <a:r>
              <a:rPr lang="en-US" sz="2400" dirty="0" err="1" smtClean="0"/>
              <a:t>colspan</a:t>
            </a:r>
            <a:r>
              <a:rPr lang="en-US" sz="2400" dirty="0" smtClean="0"/>
              <a:t>="2"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	&lt;</a:t>
            </a:r>
            <a:r>
              <a:rPr lang="en-US" sz="2400" dirty="0" smtClean="0"/>
              <a:t>input type="submit" value="send form"/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smtClean="0"/>
              <a:t>/td</a:t>
            </a:r>
            <a:r>
              <a:rPr lang="en-US" sz="2400" dirty="0" smtClean="0"/>
              <a:t>&gt; </a:t>
            </a:r>
          </a:p>
          <a:p>
            <a:pPr>
              <a:buNone/>
            </a:pPr>
            <a:r>
              <a:rPr lang="en-US" sz="2400" dirty="0" smtClean="0"/>
              <a:t>&lt;</a:t>
            </a:r>
            <a:r>
              <a:rPr lang="en-US" sz="2400" dirty="0" smtClean="0"/>
              <a:t>/form&gt;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400" dirty="0" smtClean="0"/>
              <a:t>$("#</a:t>
            </a:r>
            <a:r>
              <a:rPr lang="en-US" sz="2400" dirty="0" err="1" smtClean="0"/>
              <a:t>mainform").submit(function(event</a:t>
            </a:r>
            <a:r>
              <a:rPr lang="en-US" sz="2400" dirty="0" smtClean="0"/>
              <a:t>){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 err="1" smtClean="0"/>
              <a:t>keyvals</a:t>
            </a:r>
            <a:r>
              <a:rPr lang="en-US" sz="2400" dirty="0" smtClean="0"/>
              <a:t> = {};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$</a:t>
            </a:r>
            <a:r>
              <a:rPr lang="en-US" sz="2400" dirty="0" smtClean="0"/>
              <a:t>("</a:t>
            </a:r>
            <a:r>
              <a:rPr lang="en-US" sz="2400" dirty="0" err="1" smtClean="0"/>
              <a:t>input[type</a:t>
            </a:r>
            <a:r>
              <a:rPr lang="en-US" sz="2400" dirty="0" smtClean="0"/>
              <a:t>!=submit]", "#</a:t>
            </a:r>
            <a:r>
              <a:rPr lang="en-US" sz="2400" dirty="0" err="1" smtClean="0"/>
              <a:t>mainform").each(function(i,el</a:t>
            </a:r>
            <a:r>
              <a:rPr lang="en-US" sz="2400" dirty="0" smtClean="0"/>
              <a:t>)</a:t>
            </a:r>
            <a:r>
              <a:rPr lang="en-US" sz="2400" dirty="0" smtClean="0"/>
              <a:t>{</a:t>
            </a:r>
          </a:p>
          <a:p>
            <a:pPr>
              <a:buNone/>
            </a:pPr>
            <a:r>
              <a:rPr lang="en-US" sz="2400" dirty="0" smtClean="0"/>
              <a:t>		el </a:t>
            </a:r>
            <a:r>
              <a:rPr lang="en-US" sz="2400" dirty="0" smtClean="0"/>
              <a:t>= $(el);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	</a:t>
            </a:r>
            <a:r>
              <a:rPr lang="en-US" sz="2400" dirty="0" err="1" smtClean="0"/>
              <a:t>keyvals</a:t>
            </a:r>
            <a:r>
              <a:rPr lang="en-US" sz="2400" dirty="0" err="1" smtClean="0"/>
              <a:t>[el.attr("name</a:t>
            </a:r>
            <a:r>
              <a:rPr lang="en-US" sz="2400" dirty="0" smtClean="0"/>
              <a:t>")] = </a:t>
            </a:r>
            <a:r>
              <a:rPr lang="en-US" sz="2400" dirty="0" err="1" smtClean="0"/>
              <a:t>el.val</a:t>
            </a:r>
            <a:r>
              <a:rPr lang="en-US" sz="2400" dirty="0" smtClean="0"/>
              <a:t>()</a:t>
            </a:r>
            <a:r>
              <a:rPr lang="en-US" sz="2400" dirty="0" smtClean="0"/>
              <a:t>;</a:t>
            </a:r>
          </a:p>
          <a:p>
            <a:pPr>
              <a:buNone/>
            </a:pPr>
            <a:r>
              <a:rPr lang="en-US" sz="2400" dirty="0" smtClean="0"/>
              <a:t>	})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$</a:t>
            </a:r>
            <a:r>
              <a:rPr lang="en-US" sz="2400" dirty="0" smtClean="0"/>
              <a:t>.</a:t>
            </a:r>
            <a:r>
              <a:rPr lang="en-US" sz="2400" dirty="0" err="1" smtClean="0"/>
              <a:t>post($(this).attr("action</a:t>
            </a:r>
            <a:r>
              <a:rPr lang="en-US" sz="2400" dirty="0" smtClean="0"/>
              <a:t>"), </a:t>
            </a:r>
            <a:r>
              <a:rPr lang="en-US" sz="2400" dirty="0" err="1" smtClean="0"/>
              <a:t>keyvals</a:t>
            </a:r>
            <a:r>
              <a:rPr lang="en-US" sz="2400" dirty="0" smtClean="0"/>
              <a:t>, </a:t>
            </a:r>
            <a:r>
              <a:rPr lang="en-US" sz="2400" dirty="0" err="1" smtClean="0"/>
              <a:t>function(response</a:t>
            </a:r>
            <a:r>
              <a:rPr lang="en-US" sz="2400" dirty="0" smtClean="0"/>
              <a:t>)</a:t>
            </a:r>
            <a:r>
              <a:rPr lang="en-US" sz="2400" dirty="0" smtClean="0"/>
              <a:t>{</a:t>
            </a:r>
          </a:p>
          <a:p>
            <a:pPr>
              <a:buNone/>
            </a:pPr>
            <a:r>
              <a:rPr lang="en-US" sz="2400" dirty="0" smtClean="0"/>
              <a:t>		$</a:t>
            </a:r>
            <a:r>
              <a:rPr lang="en-US" sz="2400" dirty="0" smtClean="0"/>
              <a:t>("#</a:t>
            </a:r>
            <a:r>
              <a:rPr lang="en-US" sz="2400" dirty="0" err="1" smtClean="0"/>
              <a:t>response").html(response</a:t>
            </a:r>
            <a:r>
              <a:rPr lang="en-US" sz="2400" dirty="0" smtClean="0"/>
              <a:t>)</a:t>
            </a:r>
            <a:r>
              <a:rPr lang="en-US" sz="2400" dirty="0" smtClean="0"/>
              <a:t>;</a:t>
            </a:r>
          </a:p>
          <a:p>
            <a:pPr>
              <a:buNone/>
            </a:pPr>
            <a:r>
              <a:rPr lang="en-US" sz="2400" dirty="0" smtClean="0"/>
              <a:t>	})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return </a:t>
            </a:r>
            <a:r>
              <a:rPr lang="en-US" sz="2400" dirty="0" smtClean="0"/>
              <a:t>false; //prevents normal submit event from </a:t>
            </a:r>
            <a:r>
              <a:rPr lang="en-US" sz="2400" dirty="0" smtClean="0"/>
              <a:t>firing</a:t>
            </a:r>
          </a:p>
          <a:p>
            <a:pPr>
              <a:buNone/>
            </a:pPr>
            <a:r>
              <a:rPr lang="en-US" sz="2400" dirty="0" smtClean="0"/>
              <a:t>})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submission in $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jQTouch</a:t>
            </a:r>
            <a:r>
              <a:rPr lang="en-US" dirty="0" smtClean="0"/>
              <a:t> Basics &amp; Workflow</a:t>
            </a:r>
            <a:r>
              <a:rPr lang="en-US" dirty="0" smtClean="0"/>
              <a:t> </a:t>
            </a:r>
          </a:p>
          <a:p>
            <a:r>
              <a:rPr lang="en-US" dirty="0" smtClean="0"/>
              <a:t>Changing </a:t>
            </a:r>
            <a:r>
              <a:rPr lang="en-US" dirty="0" smtClean="0"/>
              <a:t>list input style</a:t>
            </a:r>
            <a:r>
              <a:rPr lang="en-US" dirty="0" smtClean="0"/>
              <a:t> </a:t>
            </a:r>
          </a:p>
          <a:p>
            <a:r>
              <a:rPr lang="en-US" dirty="0" smtClean="0"/>
              <a:t>Overriding </a:t>
            </a:r>
            <a:r>
              <a:rPr lang="en-US" dirty="0" smtClean="0"/>
              <a:t>styles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Setting </a:t>
            </a:r>
            <a:r>
              <a:rPr lang="en-US" dirty="0" smtClean="0"/>
              <a:t>up animations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Swipes </a:t>
            </a:r>
            <a:r>
              <a:rPr lang="en-US" dirty="0" smtClean="0"/>
              <a:t>&amp; Touches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jQTouch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Include </a:t>
            </a:r>
            <a:r>
              <a:rPr lang="en-US" dirty="0" smtClean="0"/>
              <a:t>it after </a:t>
            </a:r>
            <a:r>
              <a:rPr lang="en-US" dirty="0" err="1" smtClean="0"/>
              <a:t>jQuery</a:t>
            </a:r>
            <a:r>
              <a:rPr lang="en-US" dirty="0" smtClean="0"/>
              <a:t> gets </a:t>
            </a:r>
            <a:r>
              <a:rPr lang="en-US" dirty="0" smtClean="0"/>
              <a:t>loaded</a:t>
            </a:r>
          </a:p>
          <a:p>
            <a:endParaRPr lang="en-US" dirty="0" smtClean="0"/>
          </a:p>
          <a:p>
            <a:r>
              <a:rPr lang="en-US" dirty="0" smtClean="0"/>
              <a:t>There's </a:t>
            </a:r>
            <a:r>
              <a:rPr lang="en-US" dirty="0" smtClean="0"/>
              <a:t>also a “</a:t>
            </a:r>
            <a:r>
              <a:rPr lang="en-US" dirty="0" err="1" smtClean="0"/>
              <a:t>jQuery</a:t>
            </a:r>
            <a:r>
              <a:rPr lang="en-US" dirty="0" smtClean="0"/>
              <a:t> Touch”, that's a different project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jQTouch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&lt;</a:t>
            </a:r>
            <a:r>
              <a:rPr lang="en-US" sz="1600" dirty="0" smtClean="0"/>
              <a:t>head&gt;</a:t>
            </a:r>
            <a:r>
              <a:rPr lang="en-US" sz="1600" dirty="0" smtClean="0"/>
              <a:t> </a:t>
            </a:r>
          </a:p>
          <a:p>
            <a:pPr lvl="1">
              <a:buNone/>
            </a:pPr>
            <a:r>
              <a:rPr lang="en-US" sz="1600" dirty="0" smtClean="0"/>
              <a:t>&lt;</a:t>
            </a:r>
            <a:r>
              <a:rPr lang="en-US" sz="1600" dirty="0" smtClean="0"/>
              <a:t>style type="text/</a:t>
            </a:r>
            <a:r>
              <a:rPr lang="en-US" sz="1600" dirty="0" err="1" smtClean="0"/>
              <a:t>css</a:t>
            </a:r>
            <a:r>
              <a:rPr lang="en-US" sz="1600" dirty="0" smtClean="0"/>
              <a:t>" media="screen"&gt;@import "../</a:t>
            </a:r>
            <a:r>
              <a:rPr lang="en-US" sz="1600" dirty="0" err="1" smtClean="0"/>
              <a:t>jqt/jqtouch.css</a:t>
            </a:r>
            <a:r>
              <a:rPr lang="en-US" sz="1600" dirty="0" smtClean="0"/>
              <a:t>";</a:t>
            </a:r>
            <a:r>
              <a:rPr lang="en-US" sz="1600" dirty="0" smtClean="0"/>
              <a:t>&lt;style</a:t>
            </a:r>
            <a:r>
              <a:rPr lang="en-US" sz="1600" dirty="0" smtClean="0"/>
              <a:t>&gt;</a:t>
            </a:r>
            <a:r>
              <a:rPr lang="en-US" sz="1600" dirty="0" smtClean="0"/>
              <a:t> </a:t>
            </a:r>
          </a:p>
          <a:p>
            <a:pPr lvl="1">
              <a:buNone/>
            </a:pPr>
            <a:r>
              <a:rPr lang="en-US" sz="1600" dirty="0" smtClean="0"/>
              <a:t>&lt;</a:t>
            </a:r>
            <a:r>
              <a:rPr lang="en-US" sz="1600" dirty="0" smtClean="0"/>
              <a:t>style type="text/</a:t>
            </a:r>
            <a:r>
              <a:rPr lang="en-US" sz="1600" dirty="0" err="1" smtClean="0"/>
              <a:t>css</a:t>
            </a:r>
            <a:r>
              <a:rPr lang="en-US" sz="1600" dirty="0" smtClean="0"/>
              <a:t>" media="screen"&gt;@import "../</a:t>
            </a:r>
            <a:r>
              <a:rPr lang="en-US" sz="1600" dirty="0" err="1" smtClean="0"/>
              <a:t>jqt/theme.css</a:t>
            </a:r>
            <a:r>
              <a:rPr lang="en-US" sz="1600" dirty="0" smtClean="0"/>
              <a:t>";&lt;/style</a:t>
            </a:r>
            <a:r>
              <a:rPr lang="en-US" sz="1600" dirty="0" smtClean="0"/>
              <a:t>&gt;</a:t>
            </a:r>
            <a:endParaRPr lang="en-US" sz="1600" dirty="0" smtClean="0"/>
          </a:p>
          <a:p>
            <a:pPr lvl="1">
              <a:buNone/>
            </a:pPr>
            <a:r>
              <a:rPr lang="en-US" sz="1600" dirty="0" smtClean="0"/>
              <a:t>&lt;</a:t>
            </a:r>
            <a:r>
              <a:rPr lang="en-US" sz="1600" dirty="0" smtClean="0"/>
              <a:t>script </a:t>
            </a:r>
            <a:r>
              <a:rPr lang="en-US" sz="1600" dirty="0" err="1" smtClean="0"/>
              <a:t>src</a:t>
            </a:r>
            <a:r>
              <a:rPr lang="en-US" sz="1600" dirty="0" smtClean="0"/>
              <a:t>="../</a:t>
            </a:r>
            <a:r>
              <a:rPr lang="en-US" sz="1600" dirty="0" err="1" smtClean="0"/>
              <a:t>jquery.js</a:t>
            </a:r>
            <a:r>
              <a:rPr lang="en-US" sz="1600" dirty="0" smtClean="0"/>
              <a:t>" type="text/</a:t>
            </a:r>
            <a:r>
              <a:rPr lang="en-US" sz="1600" dirty="0" err="1" smtClean="0"/>
              <a:t>javascript</a:t>
            </a:r>
            <a:r>
              <a:rPr lang="en-US" sz="1600" dirty="0" smtClean="0"/>
              <a:t>" </a:t>
            </a:r>
            <a:r>
              <a:rPr lang="en-US" sz="1600" dirty="0" err="1" smtClean="0"/>
              <a:t>charset</a:t>
            </a:r>
            <a:r>
              <a:rPr lang="en-US" sz="1600" dirty="0" smtClean="0"/>
              <a:t>="utf-8"&gt;&lt;/script&gt;</a:t>
            </a:r>
            <a:r>
              <a:rPr lang="en-US" sz="1600" dirty="0" smtClean="0"/>
              <a:t> </a:t>
            </a:r>
          </a:p>
          <a:p>
            <a:pPr lvl="1">
              <a:buNone/>
            </a:pPr>
            <a:r>
              <a:rPr lang="en-US" sz="1600" dirty="0" smtClean="0"/>
              <a:t>&lt;</a:t>
            </a:r>
            <a:r>
              <a:rPr lang="en-US" sz="1600" dirty="0" smtClean="0"/>
              <a:t>script </a:t>
            </a:r>
            <a:r>
              <a:rPr lang="en-US" sz="1600" dirty="0" err="1" smtClean="0"/>
              <a:t>src</a:t>
            </a:r>
            <a:r>
              <a:rPr lang="en-US" sz="1600" dirty="0" smtClean="0"/>
              <a:t>="../</a:t>
            </a:r>
            <a:r>
              <a:rPr lang="en-US" sz="1600" dirty="0" err="1" smtClean="0"/>
              <a:t>jqt/jqtouch.js</a:t>
            </a:r>
            <a:r>
              <a:rPr lang="en-US" sz="1600" dirty="0" smtClean="0"/>
              <a:t>" type="text/</a:t>
            </a:r>
            <a:r>
              <a:rPr lang="en-US" sz="1600" dirty="0" err="1" smtClean="0"/>
              <a:t>javascript</a:t>
            </a:r>
            <a:r>
              <a:rPr lang="en-US" sz="1600" dirty="0" smtClean="0"/>
              <a:t>" </a:t>
            </a:r>
            <a:r>
              <a:rPr lang="en-US" sz="1600" dirty="0" err="1" smtClean="0"/>
              <a:t>charset</a:t>
            </a:r>
            <a:r>
              <a:rPr lang="en-US" sz="1600" dirty="0" smtClean="0"/>
              <a:t>="utf-8"&gt;</a:t>
            </a:r>
            <a:r>
              <a:rPr lang="en-US" sz="1600" dirty="0" smtClean="0"/>
              <a:t>&lt;script</a:t>
            </a:r>
            <a:r>
              <a:rPr lang="en-US" sz="1600" dirty="0" smtClean="0"/>
              <a:t>&gt;</a:t>
            </a:r>
            <a:r>
              <a:rPr lang="en-US" sz="1600" dirty="0" smtClean="0"/>
              <a:t> </a:t>
            </a:r>
          </a:p>
          <a:p>
            <a:pPr lvl="1">
              <a:buNone/>
            </a:pPr>
            <a:r>
              <a:rPr lang="en-US" sz="1600" dirty="0" smtClean="0"/>
              <a:t>&lt;</a:t>
            </a:r>
            <a:r>
              <a:rPr lang="en-US" sz="1600" dirty="0" smtClean="0"/>
              <a:t>script type="text/</a:t>
            </a:r>
            <a:r>
              <a:rPr lang="en-US" sz="1600" dirty="0" err="1" smtClean="0"/>
              <a:t>javascript</a:t>
            </a:r>
            <a:r>
              <a:rPr lang="en-US" sz="1600" dirty="0" smtClean="0"/>
              <a:t>" </a:t>
            </a:r>
            <a:r>
              <a:rPr lang="en-US" sz="1600" dirty="0" err="1" smtClean="0"/>
              <a:t>charset</a:t>
            </a:r>
            <a:r>
              <a:rPr lang="en-US" sz="1600" dirty="0" smtClean="0"/>
              <a:t>="utf-8"</a:t>
            </a:r>
            <a:r>
              <a:rPr lang="en-US" sz="1600" dirty="0" smtClean="0"/>
              <a:t>&gt;</a:t>
            </a:r>
          </a:p>
          <a:p>
            <a:pPr lvl="1"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jQT</a:t>
            </a:r>
            <a:r>
              <a:rPr lang="en-US" sz="1600" dirty="0" smtClean="0"/>
              <a:t> = new $.</a:t>
            </a:r>
            <a:r>
              <a:rPr lang="en-US" sz="1600" dirty="0" err="1" smtClean="0"/>
              <a:t>jQTouch</a:t>
            </a:r>
            <a:r>
              <a:rPr lang="en-US" sz="1600" dirty="0" smtClean="0"/>
              <a:t>()</a:t>
            </a:r>
            <a:r>
              <a:rPr lang="en-US" sz="1600" dirty="0" smtClean="0"/>
              <a:t>;</a:t>
            </a:r>
          </a:p>
          <a:p>
            <a:pPr lvl="1">
              <a:buNone/>
            </a:pPr>
            <a:r>
              <a:rPr lang="en-US" sz="1600" dirty="0" smtClean="0"/>
              <a:t>&lt;</a:t>
            </a:r>
            <a:r>
              <a:rPr lang="en-US" sz="1600" dirty="0" smtClean="0"/>
              <a:t>/</a:t>
            </a:r>
            <a:r>
              <a:rPr lang="en-US" sz="1600" dirty="0" smtClean="0"/>
              <a:t>script&gt;</a:t>
            </a:r>
          </a:p>
          <a:p>
            <a:pPr>
              <a:buNone/>
            </a:pPr>
            <a:r>
              <a:rPr lang="en-US" sz="1600" dirty="0" smtClean="0"/>
              <a:t>&lt;</a:t>
            </a:r>
            <a:r>
              <a:rPr lang="en-US" sz="1600" dirty="0" smtClean="0"/>
              <a:t>/head&gt;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jQTouch</a:t>
            </a:r>
            <a:r>
              <a:rPr lang="en-US" dirty="0" smtClean="0"/>
              <a:t> Basics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800" dirty="0" smtClean="0"/>
              <a:t>&lt;div id="example" class="current"&gt;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&lt;</a:t>
            </a:r>
            <a:r>
              <a:rPr lang="en-US" sz="1800" dirty="0" err="1" smtClean="0"/>
              <a:t>ul</a:t>
            </a:r>
            <a:r>
              <a:rPr lang="en-US" sz="1800" dirty="0" smtClean="0"/>
              <a:t> class="rounded"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	&lt;</a:t>
            </a:r>
            <a:r>
              <a:rPr lang="en-US" sz="1800" dirty="0" err="1" smtClean="0"/>
              <a:t>li</a:t>
            </a:r>
            <a:r>
              <a:rPr lang="en-US" sz="1800" dirty="0" smtClean="0"/>
              <a:t>&gt;&lt;a </a:t>
            </a:r>
            <a:r>
              <a:rPr lang="en-US" sz="1800" dirty="0" err="1" smtClean="0"/>
              <a:t>href</a:t>
            </a:r>
            <a:r>
              <a:rPr lang="en-US" sz="1800" dirty="0" smtClean="0"/>
              <a:t>="#one"&gt;Page 1&lt;/a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	&lt;</a:t>
            </a:r>
            <a:r>
              <a:rPr lang="en-US" sz="1800" dirty="0" err="1" smtClean="0"/>
              <a:t>li</a:t>
            </a:r>
            <a:r>
              <a:rPr lang="en-US" sz="1800" dirty="0" smtClean="0"/>
              <a:t>&gt;&lt;a </a:t>
            </a:r>
            <a:r>
              <a:rPr lang="en-US" sz="1800" dirty="0" err="1" smtClean="0"/>
              <a:t>href</a:t>
            </a:r>
            <a:r>
              <a:rPr lang="en-US" sz="1800" dirty="0" smtClean="0"/>
              <a:t>="#two"&gt;Page 2&lt;/a&gt;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&lt;</a:t>
            </a:r>
            <a:r>
              <a:rPr lang="en-US" sz="1800" dirty="0" smtClean="0"/>
              <a:t>/</a:t>
            </a:r>
            <a:r>
              <a:rPr lang="en-US" sz="1800" dirty="0" err="1" smtClean="0"/>
              <a:t>ul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&lt;</a:t>
            </a:r>
            <a:r>
              <a:rPr lang="en-US" sz="1800" dirty="0" smtClean="0"/>
              <a:t>/div&gt;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&lt;</a:t>
            </a:r>
            <a:r>
              <a:rPr lang="en-US" sz="1800" dirty="0" smtClean="0"/>
              <a:t>div id="one"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&lt;</a:t>
            </a:r>
            <a:r>
              <a:rPr lang="en-US" sz="1800" dirty="0" smtClean="0"/>
              <a:t>div class="toolbar"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	 </a:t>
            </a:r>
            <a:r>
              <a:rPr lang="en-US" sz="1800" dirty="0" smtClean="0"/>
              <a:t>&lt;h1&gt;Page 1&lt;/h1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	&lt;</a:t>
            </a:r>
            <a:r>
              <a:rPr lang="en-US" sz="1800" dirty="0" smtClean="0"/>
              <a:t>a class="back"&gt;Back&lt;/a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&lt;</a:t>
            </a:r>
            <a:r>
              <a:rPr lang="en-US" sz="1800" dirty="0" smtClean="0"/>
              <a:t>/div&gt;This is page one.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&lt;</a:t>
            </a:r>
            <a:r>
              <a:rPr lang="en-US" sz="1800" dirty="0" smtClean="0"/>
              <a:t>/div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&lt;</a:t>
            </a:r>
            <a:r>
              <a:rPr lang="en-US" sz="1800" dirty="0" smtClean="0"/>
              <a:t>div id="two"&gt;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&lt;</a:t>
            </a:r>
            <a:r>
              <a:rPr lang="en-US" sz="1800" dirty="0" err="1" smtClean="0"/>
              <a:t>ul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	&lt;</a:t>
            </a:r>
            <a:r>
              <a:rPr lang="en-US" sz="1800" dirty="0" err="1" smtClean="0"/>
              <a:t>li</a:t>
            </a:r>
            <a:r>
              <a:rPr lang="en-US" sz="1800" dirty="0" smtClean="0"/>
              <a:t>&gt;This is another page.</a:t>
            </a:r>
            <a:r>
              <a:rPr lang="en-US" sz="1800" dirty="0" smtClean="0"/>
              <a:t> &lt;</a:t>
            </a:r>
            <a:r>
              <a:rPr lang="en-US" sz="1800" dirty="0" smtClean="0"/>
              <a:t>a </a:t>
            </a:r>
            <a:r>
              <a:rPr lang="en-US" sz="1800" dirty="0" err="1" smtClean="0"/>
              <a:t>href</a:t>
            </a:r>
            <a:r>
              <a:rPr lang="en-US" sz="1800" dirty="0" smtClean="0"/>
              <a:t>="</a:t>
            </a:r>
            <a:r>
              <a:rPr lang="en-US" sz="1800" dirty="0" smtClean="0"/>
              <a:t>#two"</a:t>
            </a:r>
            <a:r>
              <a:rPr lang="en-US" sz="1800" dirty="0" smtClean="0"/>
              <a:t>&gt;go to page</a:t>
            </a:r>
            <a:r>
              <a:rPr lang="en-US" sz="1800" dirty="0" smtClean="0"/>
              <a:t> 1?</a:t>
            </a:r>
            <a:r>
              <a:rPr lang="en-US" sz="1800" dirty="0" smtClean="0"/>
              <a:t>&lt;/a</a:t>
            </a:r>
            <a:r>
              <a:rPr lang="en-US" sz="1800" dirty="0" smtClean="0"/>
              <a:t>&gt;&lt;</a:t>
            </a:r>
            <a:r>
              <a:rPr lang="en-US" sz="1800" dirty="0" smtClean="0"/>
              <a:t>/</a:t>
            </a:r>
            <a:r>
              <a:rPr lang="en-US" sz="1800" dirty="0" err="1" smtClean="0"/>
              <a:t>li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&lt;</a:t>
            </a:r>
            <a:r>
              <a:rPr lang="en-US" sz="1800" dirty="0" smtClean="0"/>
              <a:t>/</a:t>
            </a:r>
            <a:r>
              <a:rPr lang="en-US" sz="1800" dirty="0" err="1" smtClean="0"/>
              <a:t>ul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&lt;</a:t>
            </a:r>
            <a:r>
              <a:rPr lang="en-US" sz="1800" dirty="0" smtClean="0"/>
              <a:t>/div&gt;</a:t>
            </a:r>
            <a:r>
              <a:rPr lang="en-US" sz="1800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jQTouch</a:t>
            </a:r>
            <a:r>
              <a:rPr lang="en-US" dirty="0" smtClean="0"/>
              <a:t> 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Add </a:t>
            </a:r>
            <a:r>
              <a:rPr lang="en-US" sz="2400" dirty="0" err="1" smtClean="0"/>
              <a:t>divs</a:t>
            </a:r>
            <a:r>
              <a:rPr lang="en-US" sz="2400" dirty="0" smtClean="0"/>
              <a:t> to your page with meaningful </a:t>
            </a:r>
            <a:r>
              <a:rPr lang="en-US" sz="2400" dirty="0" smtClean="0"/>
              <a:t>IDs</a:t>
            </a:r>
          </a:p>
          <a:p>
            <a:r>
              <a:rPr lang="en-US" sz="2400" dirty="0" smtClean="0"/>
              <a:t>Set </a:t>
            </a:r>
            <a:r>
              <a:rPr lang="en-US" sz="2400" dirty="0" smtClean="0"/>
              <a:t>up links to those ids with anchors inside </a:t>
            </a:r>
            <a:r>
              <a:rPr lang="en-US" sz="2400" dirty="0" err="1" smtClean="0"/>
              <a:t>LIs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&lt;</a:t>
            </a:r>
            <a:r>
              <a:rPr lang="en-US" sz="2000" dirty="0" err="1" smtClean="0"/>
              <a:t>ul</a:t>
            </a:r>
            <a:r>
              <a:rPr lang="en-US" sz="2000" dirty="0" smtClean="0"/>
              <a:t>&gt;&lt;</a:t>
            </a:r>
            <a:r>
              <a:rPr lang="en-US" sz="2000" dirty="0" err="1" smtClean="0"/>
              <a:t>li</a:t>
            </a:r>
            <a:r>
              <a:rPr lang="en-US" sz="2000" dirty="0" smtClean="0"/>
              <a:t>&gt;&lt;a </a:t>
            </a:r>
            <a:r>
              <a:rPr lang="en-US" sz="2000" dirty="0" err="1" smtClean="0"/>
              <a:t>href</a:t>
            </a:r>
            <a:r>
              <a:rPr lang="en-US" sz="2000" dirty="0" smtClean="0"/>
              <a:t>="#</a:t>
            </a:r>
            <a:r>
              <a:rPr lang="en-US" sz="2000" dirty="0" err="1" smtClean="0"/>
              <a:t>yourid</a:t>
            </a:r>
            <a:r>
              <a:rPr lang="en-US" sz="2000" dirty="0" smtClean="0"/>
              <a:t>"&gt;your link&lt;/ a&gt;&lt;/</a:t>
            </a:r>
            <a:r>
              <a:rPr lang="en-US" sz="2000" dirty="0" err="1" smtClean="0"/>
              <a:t>li</a:t>
            </a:r>
            <a:r>
              <a:rPr lang="en-US" sz="2000" dirty="0" smtClean="0"/>
              <a:t>&gt;&lt;/</a:t>
            </a:r>
            <a:r>
              <a:rPr lang="en-US" sz="2000" dirty="0" err="1" smtClean="0"/>
              <a:t>ul</a:t>
            </a:r>
            <a:r>
              <a:rPr lang="en-US" sz="2000" dirty="0" smtClean="0"/>
              <a:t>&gt;</a:t>
            </a:r>
          </a:p>
          <a:p>
            <a:r>
              <a:rPr lang="en-US" sz="2400" dirty="0" err="1" smtClean="0"/>
              <a:t>jQTouch</a:t>
            </a:r>
            <a:r>
              <a:rPr lang="en-US" sz="2400" dirty="0" smtClean="0"/>
              <a:t> </a:t>
            </a:r>
            <a:r>
              <a:rPr lang="en-US" sz="2400" dirty="0" smtClean="0"/>
              <a:t>handles the animations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target</a:t>
            </a:r>
            <a:r>
              <a:rPr lang="en-US" sz="2400" dirty="0" smtClean="0"/>
              <a:t>=_blank on external links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 smtClean="0"/>
              <a:t>specify a URL instead of a hash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can be fetched asynchronously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&lt;div id="example" class="current"&gt; </a:t>
            </a:r>
          </a:p>
          <a:p>
            <a:pPr>
              <a:buNone/>
            </a:pPr>
            <a:r>
              <a:rPr lang="en-US" sz="2400" dirty="0" smtClean="0"/>
              <a:t>	&lt;</a:t>
            </a:r>
            <a:r>
              <a:rPr lang="en-US" sz="2400" dirty="0" err="1" smtClean="0"/>
              <a:t>ul</a:t>
            </a:r>
            <a:r>
              <a:rPr lang="en-US" sz="2400" dirty="0" smtClean="0"/>
              <a:t> class="rounded"&gt;</a:t>
            </a:r>
          </a:p>
          <a:p>
            <a:pPr>
              <a:buNone/>
            </a:pPr>
            <a:r>
              <a:rPr lang="en-US" sz="2400" dirty="0" smtClean="0"/>
              <a:t>		&lt;</a:t>
            </a:r>
            <a:r>
              <a:rPr lang="en-US" sz="2400" dirty="0" err="1" smtClean="0"/>
              <a:t>li</a:t>
            </a:r>
            <a:r>
              <a:rPr lang="en-US" sz="2400" dirty="0" smtClean="0"/>
              <a:t>&gt;&lt;a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="#one"&gt;Page 1&lt;/a&gt;</a:t>
            </a:r>
          </a:p>
          <a:p>
            <a:pPr>
              <a:buNone/>
            </a:pPr>
            <a:r>
              <a:rPr lang="en-US" sz="2400" dirty="0" smtClean="0"/>
              <a:t>		&lt;</a:t>
            </a:r>
            <a:r>
              <a:rPr lang="en-US" sz="2400" dirty="0" err="1" smtClean="0"/>
              <a:t>li</a:t>
            </a:r>
            <a:r>
              <a:rPr lang="en-US" sz="2400" dirty="0" smtClean="0"/>
              <a:t>&gt;&lt;a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="</a:t>
            </a:r>
            <a:r>
              <a:rPr lang="en-US" sz="2400" dirty="0" err="1" smtClean="0"/>
              <a:t>jqtouch-loadme.html</a:t>
            </a:r>
            <a:r>
              <a:rPr lang="en-US" sz="2400" dirty="0" smtClean="0"/>
              <a:t>"&gt;Page 2&lt;/a&gt; </a:t>
            </a:r>
          </a:p>
          <a:p>
            <a:pPr>
              <a:buNone/>
            </a:pPr>
            <a:r>
              <a:rPr lang="en-US" sz="2400" dirty="0" smtClean="0"/>
              <a:t>	&lt;/</a:t>
            </a:r>
            <a:r>
              <a:rPr lang="en-US" sz="2400" dirty="0" err="1" smtClean="0"/>
              <a:t>ul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&lt;/div&gt; </a:t>
            </a:r>
          </a:p>
          <a:p>
            <a:pPr>
              <a:buNone/>
            </a:pPr>
            <a:r>
              <a:rPr lang="en-US" sz="2400" dirty="0" smtClean="0"/>
              <a:t>&lt;div id="one"&gt;This is page one. &lt;/div&gt;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</a:t>
            </a:r>
            <a:r>
              <a:rPr lang="en-US" dirty="0" err="1" smtClean="0"/>
              <a:t>asynch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jQT</a:t>
            </a:r>
            <a:r>
              <a:rPr lang="en-US" dirty="0" smtClean="0"/>
              <a:t> = new $.</a:t>
            </a:r>
            <a:r>
              <a:rPr lang="en-US" dirty="0" err="1" smtClean="0"/>
              <a:t>jQTouch</a:t>
            </a:r>
            <a:r>
              <a:rPr lang="en-US" dirty="0" smtClean="0"/>
              <a:t>({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statusBar</a:t>
            </a:r>
            <a:r>
              <a:rPr lang="en-US" dirty="0" smtClean="0"/>
              <a:t>: 'black',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icon</a:t>
            </a:r>
            <a:r>
              <a:rPr lang="en-US" dirty="0" smtClean="0"/>
              <a:t>: '</a:t>
            </a:r>
            <a:r>
              <a:rPr lang="en-US" dirty="0" err="1" smtClean="0"/>
              <a:t>cs.png</a:t>
            </a:r>
            <a:r>
              <a:rPr lang="en-US" dirty="0" smtClean="0"/>
              <a:t>',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addGlossToIcon</a:t>
            </a:r>
            <a:r>
              <a:rPr lang="en-US" dirty="0" smtClean="0"/>
              <a:t>: true, // defaults to true </a:t>
            </a:r>
            <a:r>
              <a:rPr lang="en-US" dirty="0" err="1" smtClean="0"/>
              <a:t>startUpScreen</a:t>
            </a:r>
            <a:r>
              <a:rPr lang="en-US" dirty="0" smtClean="0"/>
              <a:t>:</a:t>
            </a:r>
            <a:r>
              <a:rPr lang="en-US" dirty="0" smtClean="0"/>
              <a:t> ’my-start.png’</a:t>
            </a:r>
          </a:p>
          <a:p>
            <a:pPr>
              <a:buNone/>
            </a:pPr>
            <a:r>
              <a:rPr lang="en-US" dirty="0" smtClean="0"/>
              <a:t>}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</a:t>
            </a:r>
            <a:r>
              <a:rPr lang="en-US" dirty="0" err="1" smtClean="0"/>
              <a:t>webapp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= </a:t>
            </a:r>
            <a:r>
              <a:rPr lang="en-US" dirty="0" smtClean="0">
                <a:solidFill>
                  <a:srgbClr val="2DA2BF"/>
                </a:solidFill>
              </a:rPr>
              <a:t>Focus</a:t>
            </a:r>
            <a:endParaRPr lang="en-US" dirty="0">
              <a:solidFill>
                <a:srgbClr val="2DA2B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0" y="2057400"/>
            <a:ext cx="29591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Change </a:t>
            </a:r>
            <a:r>
              <a:rPr lang="en-US" dirty="0" smtClean="0"/>
              <a:t>class of &lt;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Default </a:t>
            </a:r>
            <a:r>
              <a:rPr lang="en-US" dirty="0" smtClean="0"/>
              <a:t>theme options: rounded, </a:t>
            </a:r>
            <a:r>
              <a:rPr lang="en-US" dirty="0" err="1" smtClean="0"/>
              <a:t>edgetoedge</a:t>
            </a:r>
            <a:r>
              <a:rPr lang="en-US" dirty="0" smtClean="0"/>
              <a:t>, plastic, metal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list 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2-17 at 2.41.05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238" y="1481138"/>
            <a:ext cx="660752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basic </a:t>
            </a:r>
            <a:r>
              <a:rPr lang="en-US" dirty="0" err="1" smtClean="0"/>
              <a:t>jqtouch.css</a:t>
            </a:r>
            <a:r>
              <a:rPr lang="en-US" dirty="0" smtClean="0"/>
              <a:t> </a:t>
            </a:r>
          </a:p>
          <a:p>
            <a:r>
              <a:rPr lang="en-US" dirty="0" smtClean="0"/>
              <a:t>Optionally </a:t>
            </a:r>
            <a:r>
              <a:rPr lang="en-US" dirty="0" smtClean="0"/>
              <a:t>include </a:t>
            </a:r>
            <a:r>
              <a:rPr lang="en-US" dirty="0" err="1" smtClean="0"/>
              <a:t>theme.css</a:t>
            </a:r>
            <a:r>
              <a:rPr lang="en-US" dirty="0" smtClean="0"/>
              <a:t> </a:t>
            </a:r>
          </a:p>
          <a:p>
            <a:r>
              <a:rPr lang="en-US" dirty="0" smtClean="0"/>
              <a:t>Add </a:t>
            </a:r>
            <a:r>
              <a:rPr lang="en-US" dirty="0" smtClean="0"/>
              <a:t>your own styles by </a:t>
            </a:r>
            <a:r>
              <a:rPr lang="en-US" dirty="0" smtClean="0"/>
              <a:t>overwriting</a:t>
            </a:r>
          </a:p>
          <a:p>
            <a:r>
              <a:rPr lang="en-US" dirty="0" smtClean="0"/>
              <a:t>Use Web Browser tools to </a:t>
            </a:r>
            <a:r>
              <a:rPr lang="en-US" dirty="0" smtClean="0"/>
              <a:t>check what styles are active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Specify </a:t>
            </a:r>
            <a:r>
              <a:rPr lang="en-US" dirty="0" smtClean="0"/>
              <a:t>class on your &lt;a&gt; link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animation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slideup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dissolve </a:t>
            </a:r>
          </a:p>
          <a:p>
            <a:r>
              <a:rPr lang="en-US" dirty="0" smtClean="0"/>
              <a:t>fade </a:t>
            </a:r>
          </a:p>
          <a:p>
            <a:r>
              <a:rPr lang="en-US" dirty="0" err="1" smtClean="0"/>
              <a:t>flippop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</a:t>
            </a:r>
            <a:r>
              <a:rPr lang="en-US" dirty="0" smtClean="0"/>
              <a:t>wap</a:t>
            </a:r>
          </a:p>
          <a:p>
            <a:r>
              <a:rPr lang="en-US" dirty="0" smtClean="0"/>
              <a:t>cube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Animations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&lt;div id="example"&gt;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err="1" smtClean="0"/>
              <a:t>ul</a:t>
            </a:r>
            <a:r>
              <a:rPr lang="en-US" sz="2400" dirty="0" smtClean="0"/>
              <a:t> class="rounded"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	&lt;</a:t>
            </a:r>
            <a:r>
              <a:rPr lang="en-US" sz="2400" dirty="0" err="1" smtClean="0"/>
              <a:t>li</a:t>
            </a:r>
            <a:r>
              <a:rPr lang="en-US" sz="2400" dirty="0" smtClean="0"/>
              <a:t>&gt;&lt;a class="flip" </a:t>
            </a:r>
            <a:r>
              <a:rPr lang="en-US" sz="2400" dirty="0" err="1" smtClean="0"/>
              <a:t>href</a:t>
            </a:r>
            <a:r>
              <a:rPr lang="en-US" sz="2400" dirty="0" smtClean="0"/>
              <a:t>="#one"&gt;Page 1&lt;/a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		&lt;</a:t>
            </a:r>
            <a:r>
              <a:rPr lang="en-US" sz="2400" dirty="0" err="1" smtClean="0"/>
              <a:t>li</a:t>
            </a:r>
            <a:r>
              <a:rPr lang="en-US" sz="2400" dirty="0" smtClean="0"/>
              <a:t>&gt;&lt;a class="swap" </a:t>
            </a:r>
            <a:r>
              <a:rPr lang="en-US" sz="2400" dirty="0" err="1" smtClean="0"/>
              <a:t>href</a:t>
            </a:r>
            <a:r>
              <a:rPr lang="en-US" sz="2400" dirty="0" smtClean="0"/>
              <a:t>="#two"&gt;Page 2&lt;/a&gt;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&lt;</a:t>
            </a:r>
            <a:r>
              <a:rPr lang="en-US" sz="2400" dirty="0" smtClean="0"/>
              <a:t>/</a:t>
            </a:r>
            <a:r>
              <a:rPr lang="en-US" sz="2400" dirty="0" err="1" smtClean="0"/>
              <a:t>ul</a:t>
            </a:r>
            <a:r>
              <a:rPr lang="en-US" sz="2400" dirty="0" smtClean="0"/>
              <a:t>&gt;</a:t>
            </a:r>
          </a:p>
          <a:p>
            <a:pPr>
              <a:buNone/>
            </a:pPr>
            <a:r>
              <a:rPr lang="en-US" sz="2400" dirty="0" smtClean="0"/>
              <a:t>&lt;</a:t>
            </a:r>
            <a:r>
              <a:rPr lang="en-US" sz="2400" dirty="0" smtClean="0"/>
              <a:t>/div&gt;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will set an “active” class on </a:t>
            </a:r>
            <a:r>
              <a:rPr lang="en-US" dirty="0" err="1" smtClean="0"/>
              <a:t>touch&amp;hover</a:t>
            </a:r>
            <a:r>
              <a:rPr lang="en-US" dirty="0" smtClean="0"/>
              <a:t> for anything with a ".touch" </a:t>
            </a:r>
            <a:r>
              <a:rPr lang="en-US" dirty="0" smtClean="0"/>
              <a:t>class</a:t>
            </a:r>
          </a:p>
          <a:p>
            <a:r>
              <a:rPr lang="en-US" dirty="0" smtClean="0"/>
              <a:t>Will </a:t>
            </a:r>
            <a:r>
              <a:rPr lang="en-US" dirty="0" smtClean="0"/>
              <a:t>take off the active class if the touch ends up not being a tap (if you move your finger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</a:t>
            </a:r>
            <a:r>
              <a:rPr lang="en-US" dirty="0" smtClean="0"/>
              <a:t>if you swipe sideways, will fire .swipe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Touches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800" dirty="0" smtClean="0"/>
              <a:t>&lt;script type="text/</a:t>
            </a:r>
            <a:r>
              <a:rPr lang="en-US" sz="1800" dirty="0" err="1" smtClean="0"/>
              <a:t>javascript</a:t>
            </a:r>
            <a:r>
              <a:rPr lang="en-US" sz="1800" dirty="0" smtClean="0"/>
              <a:t>" </a:t>
            </a:r>
            <a:r>
              <a:rPr lang="en-US" sz="1800" dirty="0" err="1" smtClean="0"/>
              <a:t>charset</a:t>
            </a:r>
            <a:r>
              <a:rPr lang="en-US" sz="1800" dirty="0" smtClean="0"/>
              <a:t>="utf-8"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 </a:t>
            </a:r>
            <a:r>
              <a:rPr lang="en-US" sz="1800" dirty="0" err="1" smtClean="0"/>
              <a:t>var</a:t>
            </a:r>
            <a:r>
              <a:rPr lang="en-US" sz="1800" dirty="0" smtClean="0"/>
              <a:t> </a:t>
            </a:r>
            <a:r>
              <a:rPr lang="en-US" sz="1800" dirty="0" err="1" smtClean="0"/>
              <a:t>jQT</a:t>
            </a:r>
            <a:r>
              <a:rPr lang="en-US" sz="1800" dirty="0" smtClean="0"/>
              <a:t> = new $.</a:t>
            </a:r>
            <a:r>
              <a:rPr lang="en-US" sz="1800" dirty="0" err="1" smtClean="0"/>
              <a:t>jQTouch</a:t>
            </a:r>
            <a:r>
              <a:rPr lang="en-US" sz="1800" dirty="0" smtClean="0"/>
              <a:t>({});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$</a:t>
            </a:r>
            <a:r>
              <a:rPr lang="en-US" sz="1800" dirty="0" smtClean="0"/>
              <a:t>(</a:t>
            </a:r>
            <a:r>
              <a:rPr lang="en-US" sz="1800" dirty="0" err="1" smtClean="0"/>
              <a:t>document).ready(function</a:t>
            </a:r>
            <a:r>
              <a:rPr lang="en-US" sz="1800" dirty="0" smtClean="0"/>
              <a:t>()</a:t>
            </a:r>
            <a:r>
              <a:rPr lang="en-US" sz="1800" dirty="0" smtClean="0"/>
              <a:t>{</a:t>
            </a:r>
          </a:p>
          <a:p>
            <a:pPr>
              <a:buNone/>
            </a:pPr>
            <a:r>
              <a:rPr lang="en-US" sz="1800" dirty="0" smtClean="0"/>
              <a:t>	$</a:t>
            </a:r>
            <a:r>
              <a:rPr lang="en-US" sz="1800" dirty="0" smtClean="0"/>
              <a:t>(".</a:t>
            </a:r>
            <a:r>
              <a:rPr lang="en-US" sz="1800" dirty="0" err="1" smtClean="0"/>
              <a:t>touch").swipe(function</a:t>
            </a:r>
            <a:r>
              <a:rPr lang="en-US" sz="1800" dirty="0" smtClean="0"/>
              <a:t>()</a:t>
            </a:r>
            <a:r>
              <a:rPr lang="en-US" sz="1800" dirty="0" smtClean="0"/>
              <a:t>{</a:t>
            </a:r>
          </a:p>
          <a:p>
            <a:pPr>
              <a:buNone/>
            </a:pPr>
            <a:r>
              <a:rPr lang="en-US" sz="1800" dirty="0" smtClean="0"/>
              <a:t>		</a:t>
            </a:r>
            <a:r>
              <a:rPr lang="en-US" sz="1800" dirty="0" err="1" smtClean="0"/>
              <a:t>alert</a:t>
            </a:r>
            <a:r>
              <a:rPr lang="en-US" sz="1800" dirty="0" err="1" smtClean="0"/>
              <a:t>("SWIPE</a:t>
            </a:r>
            <a:r>
              <a:rPr lang="en-US" sz="1800" dirty="0" smtClean="0"/>
              <a:t>")</a:t>
            </a:r>
            <a:r>
              <a:rPr lang="en-US" sz="1800" dirty="0" smtClean="0"/>
              <a:t>;</a:t>
            </a:r>
          </a:p>
          <a:p>
            <a:pPr>
              <a:buNone/>
            </a:pPr>
            <a:r>
              <a:rPr lang="en-US" sz="1800" dirty="0" smtClean="0"/>
              <a:t>	}) </a:t>
            </a:r>
          </a:p>
          <a:p>
            <a:pPr>
              <a:buNone/>
            </a:pPr>
            <a:r>
              <a:rPr lang="en-US" sz="1800" dirty="0" smtClean="0"/>
              <a:t>	$</a:t>
            </a:r>
            <a:r>
              <a:rPr lang="en-US" sz="1800" dirty="0" smtClean="0"/>
              <a:t>(".</a:t>
            </a:r>
            <a:r>
              <a:rPr lang="en-US" sz="1800" dirty="0" err="1" smtClean="0"/>
              <a:t>touch").bind("touchstart</a:t>
            </a:r>
            <a:r>
              <a:rPr lang="en-US" sz="1800" dirty="0" smtClean="0"/>
              <a:t>", function()</a:t>
            </a:r>
            <a:r>
              <a:rPr lang="en-US" sz="1800" dirty="0" smtClean="0"/>
              <a:t>{</a:t>
            </a:r>
          </a:p>
          <a:p>
            <a:pPr>
              <a:buNone/>
            </a:pPr>
            <a:r>
              <a:rPr lang="en-US" sz="1800" dirty="0" smtClean="0"/>
              <a:t>		</a:t>
            </a:r>
            <a:r>
              <a:rPr lang="en-US" sz="1800" dirty="0" smtClean="0"/>
              <a:t>$(".</a:t>
            </a:r>
            <a:r>
              <a:rPr lang="en-US" sz="1800" dirty="0" err="1" smtClean="0"/>
              <a:t>touch").unselect</a:t>
            </a:r>
            <a:r>
              <a:rPr lang="en-US" sz="1800" dirty="0" smtClean="0"/>
              <a:t>();</a:t>
            </a: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	})</a:t>
            </a:r>
          </a:p>
          <a:p>
            <a:pPr>
              <a:buNone/>
            </a:pPr>
            <a:r>
              <a:rPr lang="en-US" sz="1800" dirty="0" smtClean="0"/>
              <a:t>}</a:t>
            </a:r>
            <a:r>
              <a:rPr lang="en-US" sz="1800" dirty="0" smtClean="0"/>
              <a:t>)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&lt;</a:t>
            </a:r>
            <a:r>
              <a:rPr lang="en-US" sz="1800" dirty="0" smtClean="0"/>
              <a:t>/script</a:t>
            </a:r>
            <a:r>
              <a:rPr lang="en-US" sz="1800" dirty="0" smtClean="0"/>
              <a:t>&gt;.</a:t>
            </a:r>
            <a:r>
              <a:rPr lang="en-US" sz="1800" dirty="0" smtClean="0"/>
              <a:t>..</a:t>
            </a:r>
            <a:r>
              <a:rPr lang="en-US" sz="1800" dirty="0" smtClean="0"/>
              <a:t> 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&lt;</a:t>
            </a:r>
            <a:r>
              <a:rPr lang="en-US" sz="1800" dirty="0" smtClean="0"/>
              <a:t>div id="example"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&lt;</a:t>
            </a:r>
            <a:r>
              <a:rPr lang="en-US" sz="1800" dirty="0" smtClean="0"/>
              <a:t>div class="touch </a:t>
            </a:r>
            <a:r>
              <a:rPr lang="en-US" sz="1800" dirty="0" err="1" smtClean="0"/>
              <a:t>cta</a:t>
            </a:r>
            <a:r>
              <a:rPr lang="en-US" sz="1800" dirty="0" smtClean="0"/>
              <a:t>"&gt;Touch this.&lt;/div</a:t>
            </a:r>
            <a:r>
              <a:rPr lang="en-US" sz="1800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&lt;</a:t>
            </a:r>
            <a:r>
              <a:rPr lang="en-US" sz="1800" dirty="0" smtClean="0"/>
              <a:t>div class="touch </a:t>
            </a:r>
            <a:r>
              <a:rPr lang="en-US" sz="1800" dirty="0" err="1" smtClean="0"/>
              <a:t>cta</a:t>
            </a:r>
            <a:r>
              <a:rPr lang="en-US" sz="1800" dirty="0" smtClean="0"/>
              <a:t>"&gt;Or touch that.&lt;/div&gt;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&lt;</a:t>
            </a:r>
            <a:r>
              <a:rPr lang="en-US" sz="1800" dirty="0" smtClean="0"/>
              <a:t>/div&gt;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navigator.geolocation.getCurrentPosition</a:t>
            </a:r>
            <a:r>
              <a:rPr lang="en-US" dirty="0" smtClean="0"/>
              <a:t> </a:t>
            </a:r>
            <a:r>
              <a:rPr lang="en-US" dirty="0" smtClean="0"/>
              <a:t>(callback)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API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err="1" smtClean="0"/>
              <a:t>navigator.geolocation.getCurrentPosition(handlePosition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function </a:t>
            </a:r>
            <a:r>
              <a:rPr lang="en-US" sz="1800" dirty="0" err="1" smtClean="0"/>
              <a:t>handlePosition(position</a:t>
            </a:r>
            <a:r>
              <a:rPr lang="en-US" sz="1800" dirty="0" smtClean="0"/>
              <a:t>) {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$</a:t>
            </a:r>
            <a:r>
              <a:rPr lang="en-US" sz="1800" dirty="0" smtClean="0"/>
              <a:t>("#</a:t>
            </a:r>
            <a:r>
              <a:rPr lang="en-US" sz="1800" dirty="0" err="1" smtClean="0"/>
              <a:t>lat").html(position.coords.latitude</a:t>
            </a:r>
            <a:r>
              <a:rPr lang="en-US" sz="1800" dirty="0" smtClean="0"/>
              <a:t>);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$</a:t>
            </a:r>
            <a:r>
              <a:rPr lang="en-US" sz="1800" dirty="0" smtClean="0"/>
              <a:t>("#</a:t>
            </a:r>
            <a:r>
              <a:rPr lang="en-US" sz="1800" dirty="0" err="1" smtClean="0"/>
              <a:t>lon").html(position.coords.longitude</a:t>
            </a:r>
            <a:r>
              <a:rPr lang="en-US" sz="1800" dirty="0" smtClean="0"/>
              <a:t>)</a:t>
            </a:r>
            <a:r>
              <a:rPr lang="en-US" sz="1800" dirty="0" smtClean="0"/>
              <a:t>;</a:t>
            </a:r>
          </a:p>
          <a:p>
            <a:pPr>
              <a:buNone/>
            </a:pPr>
            <a:r>
              <a:rPr lang="en-US" sz="1800" dirty="0" smtClean="0"/>
              <a:t>}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1748</TotalTime>
  <Words>3435</Words>
  <Application>Microsoft Macintosh PowerPoint</Application>
  <PresentationFormat>On-screen Show (4:3)</PresentationFormat>
  <Paragraphs>616</Paragraphs>
  <Slides>109</Slides>
  <Notes>29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Concourse</vt:lpstr>
      <vt:lpstr>Designing Mobile Applications</vt:lpstr>
      <vt:lpstr>Don’t believe me, believe Google!</vt:lpstr>
      <vt:lpstr>Why starting with mobile?</vt:lpstr>
      <vt:lpstr>Considerations</vt:lpstr>
      <vt:lpstr>Growth = Opportunity</vt:lpstr>
      <vt:lpstr>Growth = Opportunity</vt:lpstr>
      <vt:lpstr>Growth = Opportunity</vt:lpstr>
      <vt:lpstr>Growth = Opportunity</vt:lpstr>
      <vt:lpstr>Constraints = Focus</vt:lpstr>
      <vt:lpstr>Constraints = Focus</vt:lpstr>
      <vt:lpstr>Constraints = Focus</vt:lpstr>
      <vt:lpstr>Slide 12</vt:lpstr>
      <vt:lpstr>Screen size</vt:lpstr>
      <vt:lpstr>Focus on core actions</vt:lpstr>
      <vt:lpstr>Focus on core actions</vt:lpstr>
      <vt:lpstr>Focus on core actions</vt:lpstr>
      <vt:lpstr>Focus on core actions</vt:lpstr>
      <vt:lpstr>Focus on core actions</vt:lpstr>
      <vt:lpstr>Slide 19</vt:lpstr>
      <vt:lpstr>App design matters!</vt:lpstr>
      <vt:lpstr>Design for multiple screen sizes </vt:lpstr>
      <vt:lpstr>The impact of ppi </vt:lpstr>
      <vt:lpstr>The impact of ppi </vt:lpstr>
      <vt:lpstr>What devices are we targeting?</vt:lpstr>
      <vt:lpstr>Speed</vt:lpstr>
      <vt:lpstr>Some tips </vt:lpstr>
      <vt:lpstr>Performance matters </vt:lpstr>
      <vt:lpstr>Context </vt:lpstr>
      <vt:lpstr>Slide 29</vt:lpstr>
      <vt:lpstr>Use cases for mobile apps</vt:lpstr>
      <vt:lpstr>Browsing patterns</vt:lpstr>
      <vt:lpstr>One handed interactions</vt:lpstr>
      <vt:lpstr>Capabilities = Innovation</vt:lpstr>
      <vt:lpstr>Touch</vt:lpstr>
      <vt:lpstr>Touch</vt:lpstr>
      <vt:lpstr>Touch</vt:lpstr>
      <vt:lpstr>Target sizes for slipping fingers</vt:lpstr>
      <vt:lpstr>Touch gestures</vt:lpstr>
      <vt:lpstr>Tap &amp; Press</vt:lpstr>
      <vt:lpstr>Drag</vt:lpstr>
      <vt:lpstr>Pinch &amp; spread</vt:lpstr>
      <vt:lpstr>Rotate</vt:lpstr>
      <vt:lpstr>Gestures as input</vt:lpstr>
      <vt:lpstr>Comboboxes</vt:lpstr>
      <vt:lpstr>Picker controls</vt:lpstr>
      <vt:lpstr>No hover</vt:lpstr>
      <vt:lpstr>Location as input</vt:lpstr>
      <vt:lpstr>Location as input</vt:lpstr>
      <vt:lpstr>Geo location methods</vt:lpstr>
      <vt:lpstr>Context aware computing</vt:lpstr>
      <vt:lpstr>Mobile Device Capabilities</vt:lpstr>
      <vt:lpstr>Multiple orientation </vt:lpstr>
      <vt:lpstr>Location and Orientation as input</vt:lpstr>
      <vt:lpstr>Images as input</vt:lpstr>
      <vt:lpstr>So what are my options?</vt:lpstr>
      <vt:lpstr>Iphone vs Android</vt:lpstr>
      <vt:lpstr>Iphone vs Android</vt:lpstr>
      <vt:lpstr>Dive into technical stuff</vt:lpstr>
      <vt:lpstr>jQuery recap</vt:lpstr>
      <vt:lpstr>Network &amp; Javascript</vt:lpstr>
      <vt:lpstr>Topics</vt:lpstr>
      <vt:lpstr>Basics: GET &amp; POST</vt:lpstr>
      <vt:lpstr>In other words...</vt:lpstr>
      <vt:lpstr>AJAX</vt:lpstr>
      <vt:lpstr>What does asynchronous mean?</vt:lpstr>
      <vt:lpstr>Slide 66</vt:lpstr>
      <vt:lpstr>Slide 67</vt:lpstr>
      <vt:lpstr>XML?</vt:lpstr>
      <vt:lpstr>What is JSON?</vt:lpstr>
      <vt:lpstr>Sample JSON</vt:lpstr>
      <vt:lpstr>Sample JSON</vt:lpstr>
      <vt:lpstr>JSON.parse( )</vt:lpstr>
      <vt:lpstr>Example</vt:lpstr>
      <vt:lpstr>JSON.stringify</vt:lpstr>
      <vt:lpstr>Example</vt:lpstr>
      <vt:lpstr>Asynchronous Requests in jQuery</vt:lpstr>
      <vt:lpstr>$.ajax</vt:lpstr>
      <vt:lpstr>Success &amp; Failure</vt:lpstr>
      <vt:lpstr>Shortcuts</vt:lpstr>
      <vt:lpstr>A simple form</vt:lpstr>
      <vt:lpstr>Form submission in $</vt:lpstr>
      <vt:lpstr>jQTouch</vt:lpstr>
      <vt:lpstr>jQTouch</vt:lpstr>
      <vt:lpstr>jQTouch Basics</vt:lpstr>
      <vt:lpstr>jQTouch HTML</vt:lpstr>
      <vt:lpstr>Workflow</vt:lpstr>
      <vt:lpstr>Content can be fetched asynchronously</vt:lpstr>
      <vt:lpstr>Loading asynch</vt:lpstr>
      <vt:lpstr>Configuring webapp</vt:lpstr>
      <vt:lpstr>Specifying list type</vt:lpstr>
      <vt:lpstr>List types</vt:lpstr>
      <vt:lpstr>Customization</vt:lpstr>
      <vt:lpstr>Specifying animation</vt:lpstr>
      <vt:lpstr>Available Animations</vt:lpstr>
      <vt:lpstr>Example</vt:lpstr>
      <vt:lpstr>Detecting Touches</vt:lpstr>
      <vt:lpstr>Source</vt:lpstr>
      <vt:lpstr>Geolocation API</vt:lpstr>
      <vt:lpstr>Sample code</vt:lpstr>
      <vt:lpstr>Getting orientation change</vt:lpstr>
      <vt:lpstr>Source</vt:lpstr>
      <vt:lpstr>Design Tools</vt:lpstr>
      <vt:lpstr>NeedFinding</vt:lpstr>
      <vt:lpstr>Story boarding</vt:lpstr>
      <vt:lpstr>Paper prototyping</vt:lpstr>
      <vt:lpstr>Video Prototyping</vt:lpstr>
      <vt:lpstr>Functional Prototyping</vt:lpstr>
      <vt:lpstr>Evaluation</vt:lpstr>
      <vt:lpstr>Questions?</vt:lpstr>
    </vt:vector>
  </TitlesOfParts>
  <Company>mine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 C</dc:creator>
  <cp:lastModifiedBy>B C</cp:lastModifiedBy>
  <cp:revision>71</cp:revision>
  <dcterms:created xsi:type="dcterms:W3CDTF">2010-12-16T12:21:20Z</dcterms:created>
  <dcterms:modified xsi:type="dcterms:W3CDTF">2010-12-17T17:29:24Z</dcterms:modified>
</cp:coreProperties>
</file>